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2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8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7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73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3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3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5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42905-D38E-714C-FFC5-3E60CB5C0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7" b="9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E0746-E35D-6ADE-84D9-D894BA465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204427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Improving Habitat suitability models for endangered species using remotely sensed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F08D53-10F8-1034-F397-43EB2FD89D68}"/>
              </a:ext>
            </a:extLst>
          </p:cNvPr>
          <p:cNvSpPr txBox="1">
            <a:spLocks/>
          </p:cNvSpPr>
          <p:nvPr/>
        </p:nvSpPr>
        <p:spPr bwMode="blackWhite">
          <a:xfrm>
            <a:off x="4251081" y="5345723"/>
            <a:ext cx="3689838" cy="1196124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+mn-lt"/>
              </a:rPr>
              <a:t>LiDAR Mini Project</a:t>
            </a:r>
          </a:p>
          <a:p>
            <a:endParaRPr lang="en-US" sz="1600" dirty="0">
              <a:solidFill>
                <a:srgbClr val="FFFFFF"/>
              </a:solidFill>
              <a:latin typeface="+mn-lt"/>
            </a:endParaRPr>
          </a:p>
          <a:p>
            <a:r>
              <a:rPr lang="en-US" sz="1600" dirty="0">
                <a:solidFill>
                  <a:srgbClr val="FFFFFF"/>
                </a:solidFill>
                <a:latin typeface="+mn-lt"/>
              </a:rPr>
              <a:t>Zack Loken</a:t>
            </a:r>
          </a:p>
        </p:txBody>
      </p:sp>
    </p:spTree>
    <p:extLst>
      <p:ext uri="{BB962C8B-B14F-4D97-AF65-F5344CB8AC3E}">
        <p14:creationId xmlns:p14="http://schemas.microsoft.com/office/powerpoint/2010/main" val="325128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3E2E-31E7-C6D0-6CE9-3047D5B6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19" y="788864"/>
            <a:ext cx="3491906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Canopy Height Difference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D2908F-9187-9AAF-74A3-DD026F66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2357542"/>
            <a:ext cx="3842239" cy="41135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Canopy height model after minus canopy height model before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Shows overall canopy loss/gain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Significant canopy loss in the southern third of the study area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CHM Difference:</a:t>
            </a:r>
          </a:p>
          <a:p>
            <a:pPr lvl="1">
              <a:buClr>
                <a:schemeClr val="bg1"/>
              </a:buClr>
            </a:pPr>
            <a:r>
              <a:rPr lang="en-US" u="sng" dirty="0">
                <a:solidFill>
                  <a:srgbClr val="FFFFFF"/>
                </a:solidFill>
              </a:rPr>
              <a:t>Dark blue</a:t>
            </a:r>
            <a:r>
              <a:rPr lang="en-US" dirty="0">
                <a:solidFill>
                  <a:srgbClr val="FFFFFF"/>
                </a:solidFill>
              </a:rPr>
              <a:t>—trees not burned; height increased</a:t>
            </a:r>
          </a:p>
          <a:p>
            <a:pPr lvl="1">
              <a:buClr>
                <a:schemeClr val="bg1"/>
              </a:buClr>
            </a:pPr>
            <a:r>
              <a:rPr lang="en-US" u="sng" dirty="0">
                <a:solidFill>
                  <a:srgbClr val="FFFFFF"/>
                </a:solidFill>
              </a:rPr>
              <a:t>Dark red</a:t>
            </a:r>
            <a:r>
              <a:rPr lang="en-US" dirty="0">
                <a:solidFill>
                  <a:srgbClr val="FFFFFF"/>
                </a:solidFill>
              </a:rPr>
              <a:t>—trees burned; height decreased</a:t>
            </a:r>
          </a:p>
          <a:p>
            <a:pPr lvl="1">
              <a:buClr>
                <a:schemeClr val="bg1"/>
              </a:buClr>
            </a:pPr>
            <a:r>
              <a:rPr lang="en-US" u="sng" dirty="0">
                <a:solidFill>
                  <a:srgbClr val="FFFFFF"/>
                </a:solidFill>
              </a:rPr>
              <a:t>Light blue</a:t>
            </a:r>
            <a:r>
              <a:rPr lang="en-US" dirty="0">
                <a:solidFill>
                  <a:srgbClr val="FFFFFF"/>
                </a:solidFill>
              </a:rPr>
              <a:t>—shrub growth after fire</a:t>
            </a:r>
          </a:p>
          <a:p>
            <a:pPr lvl="1">
              <a:buClr>
                <a:schemeClr val="bg1"/>
              </a:buClr>
            </a:pPr>
            <a:r>
              <a:rPr lang="en-US" u="sng" dirty="0">
                <a:solidFill>
                  <a:srgbClr val="FFFFFF"/>
                </a:solidFill>
              </a:rPr>
              <a:t>Light red</a:t>
            </a:r>
            <a:r>
              <a:rPr lang="en-US" dirty="0">
                <a:solidFill>
                  <a:srgbClr val="FFFFFF"/>
                </a:solidFill>
              </a:rPr>
              <a:t>—shrubs lost during the fire</a:t>
            </a:r>
          </a:p>
          <a:p>
            <a:pPr lvl="1">
              <a:buClr>
                <a:schemeClr val="bg1"/>
              </a:buClr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04EF97-510E-A9C7-7A41-8AFF1C7CADF5}"/>
              </a:ext>
            </a:extLst>
          </p:cNvPr>
          <p:cNvGrpSpPr/>
          <p:nvPr/>
        </p:nvGrpSpPr>
        <p:grpSpPr>
          <a:xfrm>
            <a:off x="4541053" y="-1700"/>
            <a:ext cx="7642618" cy="6858002"/>
            <a:chOff x="-170647" y="-12605"/>
            <a:chExt cx="7642618" cy="68580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1B2301-ECB5-6B25-AAEC-7DABD64E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170647" y="-12605"/>
              <a:ext cx="2559540" cy="685800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8DC639-3AB6-738A-9DE2-EFC8360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87764" y="-2978"/>
              <a:ext cx="2559540" cy="68475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0808C2-7BEC-7991-9337-3652BF70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951616" y="-5024"/>
              <a:ext cx="2520355" cy="6847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1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E8B9BA-24C1-4E5A-9093-9889A9711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07A39-6F92-EEC1-EB17-79A02EDA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780074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C72BE9-6CCE-4BA0-86B7-77E743ED2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65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037B0-5738-4712-B214-7927C9134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781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D0523-A9CB-3DD6-5187-586383494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348753"/>
            <a:ext cx="5285791" cy="35524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LiDAR-derived canopy height differencing using pre- and post-event data can: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Spatially quantify structural changes to veg communities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Provide additional details about veg community composition when coupled with aerial imagery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For example, aerial imagery can help visually separate plant communities (forest vs shrub vs tree) but fails to quantify important habitat metrics such as canopy height/density. 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Coupling aerial imagery with canopy height difference layer is sufficient to identify potentially suitable habitats for species of interest; no need to go through all the steps they did in the paper for preliminary analyses. 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39D29C-3842-7E0F-F510-6BF70BC7D2A7}"/>
              </a:ext>
            </a:extLst>
          </p:cNvPr>
          <p:cNvGrpSpPr/>
          <p:nvPr/>
        </p:nvGrpSpPr>
        <p:grpSpPr>
          <a:xfrm>
            <a:off x="357508" y="0"/>
            <a:ext cx="4405285" cy="6858000"/>
            <a:chOff x="4833815" y="0"/>
            <a:chExt cx="4405285" cy="6858000"/>
          </a:xfrm>
        </p:grpSpPr>
        <p:pic>
          <p:nvPicPr>
            <p:cNvPr id="8" name="Picture 7" descr="Map&#10;&#10;Description automatically generated">
              <a:extLst>
                <a:ext uri="{FF2B5EF4-FFF2-40B4-BE49-F238E27FC236}">
                  <a16:creationId xmlns:a16="http://schemas.microsoft.com/office/drawing/2014/main" id="{C496E3DB-E221-4000-AE60-658C27B99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30992" t="4186" r="30672" b="4032"/>
            <a:stretch/>
          </p:blipFill>
          <p:spPr>
            <a:xfrm>
              <a:off x="7461397" y="95798"/>
              <a:ext cx="1777703" cy="6577503"/>
            </a:xfrm>
            <a:prstGeom prst="rect">
              <a:avLst/>
            </a:prstGeom>
            <a:solidFill>
              <a:schemeClr val="bg1"/>
            </a:solidFill>
            <a:ln w="171450">
              <a:solidFill>
                <a:schemeClr val="bg1"/>
              </a:solidFill>
              <a:miter lim="800000"/>
            </a:ln>
            <a:scene3d>
              <a:camera prst="orthographicFront"/>
              <a:lightRig rig="threePt" dir="t"/>
            </a:scene3d>
            <a:sp3d z="-6350"/>
          </p:spPr>
        </p:pic>
        <p:pic>
          <p:nvPicPr>
            <p:cNvPr id="9" name="Picture 8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D9183AA2-83EA-6112-CC38-E82E013F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3815" y="0"/>
              <a:ext cx="2524369" cy="6858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7114A-6854-6DAB-E34E-57F44E9A0067}"/>
              </a:ext>
            </a:extLst>
          </p:cNvPr>
          <p:cNvGrpSpPr/>
          <p:nvPr/>
        </p:nvGrpSpPr>
        <p:grpSpPr>
          <a:xfrm>
            <a:off x="826933" y="1827839"/>
            <a:ext cx="4284867" cy="4863107"/>
            <a:chOff x="826933" y="1827839"/>
            <a:chExt cx="4284867" cy="4863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1A715C-84B2-499C-83BB-858EB0BC85ED}"/>
                </a:ext>
              </a:extLst>
            </p:cNvPr>
            <p:cNvGrpSpPr/>
            <p:nvPr/>
          </p:nvGrpSpPr>
          <p:grpSpPr>
            <a:xfrm>
              <a:off x="3121269" y="3086100"/>
              <a:ext cx="1679331" cy="3604846"/>
              <a:chOff x="3121269" y="3086100"/>
              <a:chExt cx="1679331" cy="3604846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EA59FEE-474F-183C-2E5B-66A9988CE742}"/>
                  </a:ext>
                </a:extLst>
              </p:cNvPr>
              <p:cNvSpPr/>
              <p:nvPr/>
            </p:nvSpPr>
            <p:spPr>
              <a:xfrm>
                <a:off x="3121269" y="4359829"/>
                <a:ext cx="1596805" cy="2331117"/>
              </a:xfrm>
              <a:custGeom>
                <a:avLst/>
                <a:gdLst>
                  <a:gd name="connsiteX0" fmla="*/ 386862 w 1596805"/>
                  <a:gd name="connsiteY0" fmla="*/ 53909 h 2331117"/>
                  <a:gd name="connsiteX1" fmla="*/ 342900 w 1596805"/>
                  <a:gd name="connsiteY1" fmla="*/ 36325 h 2331117"/>
                  <a:gd name="connsiteX2" fmla="*/ 272562 w 1596805"/>
                  <a:gd name="connsiteY2" fmla="*/ 1156 h 2331117"/>
                  <a:gd name="connsiteX3" fmla="*/ 193431 w 1596805"/>
                  <a:gd name="connsiteY3" fmla="*/ 9948 h 2331117"/>
                  <a:gd name="connsiteX4" fmla="*/ 105508 w 1596805"/>
                  <a:gd name="connsiteY4" fmla="*/ 89079 h 2331117"/>
                  <a:gd name="connsiteX5" fmla="*/ 61546 w 1596805"/>
                  <a:gd name="connsiteY5" fmla="*/ 168209 h 2331117"/>
                  <a:gd name="connsiteX6" fmla="*/ 35169 w 1596805"/>
                  <a:gd name="connsiteY6" fmla="*/ 212171 h 2331117"/>
                  <a:gd name="connsiteX7" fmla="*/ 26377 w 1596805"/>
                  <a:gd name="connsiteY7" fmla="*/ 238548 h 2331117"/>
                  <a:gd name="connsiteX8" fmla="*/ 0 w 1596805"/>
                  <a:gd name="connsiteY8" fmla="*/ 326471 h 2331117"/>
                  <a:gd name="connsiteX9" fmla="*/ 26377 w 1596805"/>
                  <a:gd name="connsiteY9" fmla="*/ 423186 h 2331117"/>
                  <a:gd name="connsiteX10" fmla="*/ 52754 w 1596805"/>
                  <a:gd name="connsiteY10" fmla="*/ 440771 h 2331117"/>
                  <a:gd name="connsiteX11" fmla="*/ 149469 w 1596805"/>
                  <a:gd name="connsiteY11" fmla="*/ 431979 h 2331117"/>
                  <a:gd name="connsiteX12" fmla="*/ 193431 w 1596805"/>
                  <a:gd name="connsiteY12" fmla="*/ 440771 h 2331117"/>
                  <a:gd name="connsiteX13" fmla="*/ 228600 w 1596805"/>
                  <a:gd name="connsiteY13" fmla="*/ 502317 h 2331117"/>
                  <a:gd name="connsiteX14" fmla="*/ 246185 w 1596805"/>
                  <a:gd name="connsiteY14" fmla="*/ 555071 h 2331117"/>
                  <a:gd name="connsiteX15" fmla="*/ 272562 w 1596805"/>
                  <a:gd name="connsiteY15" fmla="*/ 625409 h 2331117"/>
                  <a:gd name="connsiteX16" fmla="*/ 281354 w 1596805"/>
                  <a:gd name="connsiteY16" fmla="*/ 651786 h 2331117"/>
                  <a:gd name="connsiteX17" fmla="*/ 386862 w 1596805"/>
                  <a:gd name="connsiteY17" fmla="*/ 739709 h 2331117"/>
                  <a:gd name="connsiteX18" fmla="*/ 430823 w 1596805"/>
                  <a:gd name="connsiteY18" fmla="*/ 774879 h 2331117"/>
                  <a:gd name="connsiteX19" fmla="*/ 465993 w 1596805"/>
                  <a:gd name="connsiteY19" fmla="*/ 810048 h 2331117"/>
                  <a:gd name="connsiteX20" fmla="*/ 527539 w 1596805"/>
                  <a:gd name="connsiteY20" fmla="*/ 845217 h 2331117"/>
                  <a:gd name="connsiteX21" fmla="*/ 553916 w 1596805"/>
                  <a:gd name="connsiteY21" fmla="*/ 862802 h 2331117"/>
                  <a:gd name="connsiteX22" fmla="*/ 571500 w 1596805"/>
                  <a:gd name="connsiteY22" fmla="*/ 889179 h 2331117"/>
                  <a:gd name="connsiteX23" fmla="*/ 650631 w 1596805"/>
                  <a:gd name="connsiteY23" fmla="*/ 968309 h 2331117"/>
                  <a:gd name="connsiteX24" fmla="*/ 694593 w 1596805"/>
                  <a:gd name="connsiteY24" fmla="*/ 1056233 h 2331117"/>
                  <a:gd name="connsiteX25" fmla="*/ 720969 w 1596805"/>
                  <a:gd name="connsiteY25" fmla="*/ 1108986 h 2331117"/>
                  <a:gd name="connsiteX26" fmla="*/ 764931 w 1596805"/>
                  <a:gd name="connsiteY26" fmla="*/ 1205702 h 2331117"/>
                  <a:gd name="connsiteX27" fmla="*/ 782516 w 1596805"/>
                  <a:gd name="connsiteY27" fmla="*/ 1293625 h 2331117"/>
                  <a:gd name="connsiteX28" fmla="*/ 773723 w 1596805"/>
                  <a:gd name="connsiteY28" fmla="*/ 1416717 h 2331117"/>
                  <a:gd name="connsiteX29" fmla="*/ 747346 w 1596805"/>
                  <a:gd name="connsiteY29" fmla="*/ 1548602 h 2331117"/>
                  <a:gd name="connsiteX30" fmla="*/ 729762 w 1596805"/>
                  <a:gd name="connsiteY30" fmla="*/ 1750825 h 2331117"/>
                  <a:gd name="connsiteX31" fmla="*/ 720969 w 1596805"/>
                  <a:gd name="connsiteY31" fmla="*/ 1785994 h 2331117"/>
                  <a:gd name="connsiteX32" fmla="*/ 712177 w 1596805"/>
                  <a:gd name="connsiteY32" fmla="*/ 1856333 h 2331117"/>
                  <a:gd name="connsiteX33" fmla="*/ 720969 w 1596805"/>
                  <a:gd name="connsiteY33" fmla="*/ 2023386 h 2331117"/>
                  <a:gd name="connsiteX34" fmla="*/ 747346 w 1596805"/>
                  <a:gd name="connsiteY34" fmla="*/ 2058556 h 2331117"/>
                  <a:gd name="connsiteX35" fmla="*/ 791308 w 1596805"/>
                  <a:gd name="connsiteY35" fmla="*/ 2102517 h 2331117"/>
                  <a:gd name="connsiteX36" fmla="*/ 861646 w 1596805"/>
                  <a:gd name="connsiteY36" fmla="*/ 2128894 h 2331117"/>
                  <a:gd name="connsiteX37" fmla="*/ 923193 w 1596805"/>
                  <a:gd name="connsiteY37" fmla="*/ 2164063 h 2331117"/>
                  <a:gd name="connsiteX38" fmla="*/ 931985 w 1596805"/>
                  <a:gd name="connsiteY38" fmla="*/ 2199233 h 2331117"/>
                  <a:gd name="connsiteX39" fmla="*/ 949569 w 1596805"/>
                  <a:gd name="connsiteY39" fmla="*/ 2243194 h 2331117"/>
                  <a:gd name="connsiteX40" fmla="*/ 958362 w 1596805"/>
                  <a:gd name="connsiteY40" fmla="*/ 2287156 h 2331117"/>
                  <a:gd name="connsiteX41" fmla="*/ 1028700 w 1596805"/>
                  <a:gd name="connsiteY41" fmla="*/ 2331117 h 2331117"/>
                  <a:gd name="connsiteX42" fmla="*/ 1239716 w 1596805"/>
                  <a:gd name="connsiteY42" fmla="*/ 2322325 h 2331117"/>
                  <a:gd name="connsiteX43" fmla="*/ 1371600 w 1596805"/>
                  <a:gd name="connsiteY43" fmla="*/ 2304740 h 2331117"/>
                  <a:gd name="connsiteX44" fmla="*/ 1477108 w 1596805"/>
                  <a:gd name="connsiteY44" fmla="*/ 2295948 h 2331117"/>
                  <a:gd name="connsiteX45" fmla="*/ 1512277 w 1596805"/>
                  <a:gd name="connsiteY45" fmla="*/ 2287156 h 2331117"/>
                  <a:gd name="connsiteX46" fmla="*/ 1538654 w 1596805"/>
                  <a:gd name="connsiteY46" fmla="*/ 2278363 h 2331117"/>
                  <a:gd name="connsiteX47" fmla="*/ 1556239 w 1596805"/>
                  <a:gd name="connsiteY47" fmla="*/ 2234402 h 2331117"/>
                  <a:gd name="connsiteX48" fmla="*/ 1573823 w 1596805"/>
                  <a:gd name="connsiteY48" fmla="*/ 2208025 h 2331117"/>
                  <a:gd name="connsiteX49" fmla="*/ 1556239 w 1596805"/>
                  <a:gd name="connsiteY49" fmla="*/ 1829956 h 2331117"/>
                  <a:gd name="connsiteX50" fmla="*/ 1538654 w 1596805"/>
                  <a:gd name="connsiteY50" fmla="*/ 1636525 h 2331117"/>
                  <a:gd name="connsiteX51" fmla="*/ 1547446 w 1596805"/>
                  <a:gd name="connsiteY51" fmla="*/ 1355171 h 2331117"/>
                  <a:gd name="connsiteX52" fmla="*/ 1556239 w 1596805"/>
                  <a:gd name="connsiteY52" fmla="*/ 1302417 h 2331117"/>
                  <a:gd name="connsiteX53" fmla="*/ 1573823 w 1596805"/>
                  <a:gd name="connsiteY53" fmla="*/ 1188117 h 2331117"/>
                  <a:gd name="connsiteX54" fmla="*/ 1582616 w 1596805"/>
                  <a:gd name="connsiteY54" fmla="*/ 651786 h 2331117"/>
                  <a:gd name="connsiteX55" fmla="*/ 1547446 w 1596805"/>
                  <a:gd name="connsiteY55" fmla="*/ 599033 h 2331117"/>
                  <a:gd name="connsiteX56" fmla="*/ 1450731 w 1596805"/>
                  <a:gd name="connsiteY56" fmla="*/ 546279 h 2331117"/>
                  <a:gd name="connsiteX57" fmla="*/ 1257300 w 1596805"/>
                  <a:gd name="connsiteY57" fmla="*/ 563863 h 2331117"/>
                  <a:gd name="connsiteX58" fmla="*/ 1204546 w 1596805"/>
                  <a:gd name="connsiteY58" fmla="*/ 581448 h 2331117"/>
                  <a:gd name="connsiteX59" fmla="*/ 1160585 w 1596805"/>
                  <a:gd name="connsiteY59" fmla="*/ 590240 h 2331117"/>
                  <a:gd name="connsiteX60" fmla="*/ 1072662 w 1596805"/>
                  <a:gd name="connsiteY60" fmla="*/ 572656 h 2331117"/>
                  <a:gd name="connsiteX61" fmla="*/ 1011116 w 1596805"/>
                  <a:gd name="connsiteY61" fmla="*/ 519902 h 2331117"/>
                  <a:gd name="connsiteX62" fmla="*/ 993531 w 1596805"/>
                  <a:gd name="connsiteY62" fmla="*/ 493525 h 2331117"/>
                  <a:gd name="connsiteX63" fmla="*/ 896816 w 1596805"/>
                  <a:gd name="connsiteY63" fmla="*/ 414394 h 2331117"/>
                  <a:gd name="connsiteX64" fmla="*/ 817685 w 1596805"/>
                  <a:gd name="connsiteY64" fmla="*/ 370433 h 2331117"/>
                  <a:gd name="connsiteX65" fmla="*/ 712177 w 1596805"/>
                  <a:gd name="connsiteY65" fmla="*/ 282509 h 2331117"/>
                  <a:gd name="connsiteX66" fmla="*/ 668216 w 1596805"/>
                  <a:gd name="connsiteY66" fmla="*/ 256133 h 2331117"/>
                  <a:gd name="connsiteX67" fmla="*/ 641839 w 1596805"/>
                  <a:gd name="connsiteY67" fmla="*/ 229756 h 2331117"/>
                  <a:gd name="connsiteX68" fmla="*/ 606669 w 1596805"/>
                  <a:gd name="connsiteY68" fmla="*/ 203379 h 2331117"/>
                  <a:gd name="connsiteX69" fmla="*/ 527539 w 1596805"/>
                  <a:gd name="connsiteY69" fmla="*/ 141833 h 2331117"/>
                  <a:gd name="connsiteX70" fmla="*/ 474785 w 1596805"/>
                  <a:gd name="connsiteY70" fmla="*/ 124248 h 2331117"/>
                  <a:gd name="connsiteX71" fmla="*/ 351693 w 1596805"/>
                  <a:gd name="connsiteY71" fmla="*/ 97871 h 2331117"/>
                  <a:gd name="connsiteX72" fmla="*/ 272562 w 1596805"/>
                  <a:gd name="connsiteY72" fmla="*/ 89079 h 2331117"/>
                  <a:gd name="connsiteX73" fmla="*/ 246185 w 1596805"/>
                  <a:gd name="connsiteY73" fmla="*/ 89079 h 233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596805" h="2331117">
                    <a:moveTo>
                      <a:pt x="386862" y="53909"/>
                    </a:moveTo>
                    <a:cubicBezTo>
                      <a:pt x="372208" y="48048"/>
                      <a:pt x="357230" y="42939"/>
                      <a:pt x="342900" y="36325"/>
                    </a:cubicBezTo>
                    <a:cubicBezTo>
                      <a:pt x="319099" y="25340"/>
                      <a:pt x="298377" y="5712"/>
                      <a:pt x="272562" y="1156"/>
                    </a:cubicBezTo>
                    <a:cubicBezTo>
                      <a:pt x="246427" y="-3456"/>
                      <a:pt x="219808" y="7017"/>
                      <a:pt x="193431" y="9948"/>
                    </a:cubicBezTo>
                    <a:cubicBezTo>
                      <a:pt x="162075" y="35033"/>
                      <a:pt x="130947" y="57280"/>
                      <a:pt x="105508" y="89079"/>
                    </a:cubicBezTo>
                    <a:cubicBezTo>
                      <a:pt x="85519" y="114065"/>
                      <a:pt x="76702" y="140928"/>
                      <a:pt x="61546" y="168209"/>
                    </a:cubicBezTo>
                    <a:cubicBezTo>
                      <a:pt x="53247" y="183148"/>
                      <a:pt x="42811" y="196886"/>
                      <a:pt x="35169" y="212171"/>
                    </a:cubicBezTo>
                    <a:cubicBezTo>
                      <a:pt x="31024" y="220460"/>
                      <a:pt x="29631" y="229870"/>
                      <a:pt x="26377" y="238548"/>
                    </a:cubicBezTo>
                    <a:cubicBezTo>
                      <a:pt x="1590" y="304648"/>
                      <a:pt x="13454" y="259208"/>
                      <a:pt x="0" y="326471"/>
                    </a:cubicBezTo>
                    <a:cubicBezTo>
                      <a:pt x="8792" y="358709"/>
                      <a:pt x="12374" y="392846"/>
                      <a:pt x="26377" y="423186"/>
                    </a:cubicBezTo>
                    <a:cubicBezTo>
                      <a:pt x="30805" y="432781"/>
                      <a:pt x="42214" y="440018"/>
                      <a:pt x="52754" y="440771"/>
                    </a:cubicBezTo>
                    <a:cubicBezTo>
                      <a:pt x="85043" y="443078"/>
                      <a:pt x="117231" y="434910"/>
                      <a:pt x="149469" y="431979"/>
                    </a:cubicBezTo>
                    <a:cubicBezTo>
                      <a:pt x="164123" y="434910"/>
                      <a:pt x="182262" y="430843"/>
                      <a:pt x="193431" y="440771"/>
                    </a:cubicBezTo>
                    <a:cubicBezTo>
                      <a:pt x="211091" y="456469"/>
                      <a:pt x="218698" y="480863"/>
                      <a:pt x="228600" y="502317"/>
                    </a:cubicBezTo>
                    <a:cubicBezTo>
                      <a:pt x="236368" y="519147"/>
                      <a:pt x="240323" y="537486"/>
                      <a:pt x="246185" y="555071"/>
                    </a:cubicBezTo>
                    <a:cubicBezTo>
                      <a:pt x="266148" y="614960"/>
                      <a:pt x="241010" y="541272"/>
                      <a:pt x="272562" y="625409"/>
                    </a:cubicBezTo>
                    <a:cubicBezTo>
                      <a:pt x="275816" y="634087"/>
                      <a:pt x="275793" y="644372"/>
                      <a:pt x="281354" y="651786"/>
                    </a:cubicBezTo>
                    <a:cubicBezTo>
                      <a:pt x="311782" y="692357"/>
                      <a:pt x="346604" y="709515"/>
                      <a:pt x="386862" y="739709"/>
                    </a:cubicBezTo>
                    <a:cubicBezTo>
                      <a:pt x="401875" y="750969"/>
                      <a:pt x="416797" y="762411"/>
                      <a:pt x="430823" y="774879"/>
                    </a:cubicBezTo>
                    <a:cubicBezTo>
                      <a:pt x="443214" y="785894"/>
                      <a:pt x="452585" y="800297"/>
                      <a:pt x="465993" y="810048"/>
                    </a:cubicBezTo>
                    <a:cubicBezTo>
                      <a:pt x="485102" y="823946"/>
                      <a:pt x="507278" y="833060"/>
                      <a:pt x="527539" y="845217"/>
                    </a:cubicBezTo>
                    <a:cubicBezTo>
                      <a:pt x="536600" y="850654"/>
                      <a:pt x="545124" y="856940"/>
                      <a:pt x="553916" y="862802"/>
                    </a:cubicBezTo>
                    <a:cubicBezTo>
                      <a:pt x="559777" y="871594"/>
                      <a:pt x="564028" y="881707"/>
                      <a:pt x="571500" y="889179"/>
                    </a:cubicBezTo>
                    <a:cubicBezTo>
                      <a:pt x="624498" y="942178"/>
                      <a:pt x="598042" y="884167"/>
                      <a:pt x="650631" y="968309"/>
                    </a:cubicBezTo>
                    <a:cubicBezTo>
                      <a:pt x="667998" y="996096"/>
                      <a:pt x="679939" y="1026925"/>
                      <a:pt x="694593" y="1056233"/>
                    </a:cubicBezTo>
                    <a:lnTo>
                      <a:pt x="720969" y="1108986"/>
                    </a:lnTo>
                    <a:cubicBezTo>
                      <a:pt x="738903" y="1144855"/>
                      <a:pt x="752488" y="1168373"/>
                      <a:pt x="764931" y="1205702"/>
                    </a:cubicBezTo>
                    <a:cubicBezTo>
                      <a:pt x="773674" y="1231930"/>
                      <a:pt x="778188" y="1267658"/>
                      <a:pt x="782516" y="1293625"/>
                    </a:cubicBezTo>
                    <a:cubicBezTo>
                      <a:pt x="779585" y="1334656"/>
                      <a:pt x="779344" y="1375968"/>
                      <a:pt x="773723" y="1416717"/>
                    </a:cubicBezTo>
                    <a:cubicBezTo>
                      <a:pt x="767597" y="1461129"/>
                      <a:pt x="747346" y="1548602"/>
                      <a:pt x="747346" y="1548602"/>
                    </a:cubicBezTo>
                    <a:cubicBezTo>
                      <a:pt x="743553" y="1601701"/>
                      <a:pt x="738651" y="1693047"/>
                      <a:pt x="729762" y="1750825"/>
                    </a:cubicBezTo>
                    <a:cubicBezTo>
                      <a:pt x="727925" y="1762768"/>
                      <a:pt x="723900" y="1774271"/>
                      <a:pt x="720969" y="1785994"/>
                    </a:cubicBezTo>
                    <a:cubicBezTo>
                      <a:pt x="718038" y="1809440"/>
                      <a:pt x="712177" y="1832704"/>
                      <a:pt x="712177" y="1856333"/>
                    </a:cubicBezTo>
                    <a:cubicBezTo>
                      <a:pt x="712177" y="1912094"/>
                      <a:pt x="711415" y="1968449"/>
                      <a:pt x="720969" y="2023386"/>
                    </a:cubicBezTo>
                    <a:cubicBezTo>
                      <a:pt x="723480" y="2037823"/>
                      <a:pt x="737610" y="2047603"/>
                      <a:pt x="747346" y="2058556"/>
                    </a:cubicBezTo>
                    <a:cubicBezTo>
                      <a:pt x="761114" y="2074045"/>
                      <a:pt x="773658" y="2091656"/>
                      <a:pt x="791308" y="2102517"/>
                    </a:cubicBezTo>
                    <a:cubicBezTo>
                      <a:pt x="812634" y="2115641"/>
                      <a:pt x="838532" y="2119263"/>
                      <a:pt x="861646" y="2128894"/>
                    </a:cubicBezTo>
                    <a:cubicBezTo>
                      <a:pt x="891392" y="2141288"/>
                      <a:pt x="897902" y="2147203"/>
                      <a:pt x="923193" y="2164063"/>
                    </a:cubicBezTo>
                    <a:cubicBezTo>
                      <a:pt x="926124" y="2175786"/>
                      <a:pt x="928164" y="2187769"/>
                      <a:pt x="931985" y="2199233"/>
                    </a:cubicBezTo>
                    <a:cubicBezTo>
                      <a:pt x="936976" y="2214206"/>
                      <a:pt x="945034" y="2228077"/>
                      <a:pt x="949569" y="2243194"/>
                    </a:cubicBezTo>
                    <a:cubicBezTo>
                      <a:pt x="953863" y="2257508"/>
                      <a:pt x="950442" y="2274483"/>
                      <a:pt x="958362" y="2287156"/>
                    </a:cubicBezTo>
                    <a:cubicBezTo>
                      <a:pt x="968739" y="2303759"/>
                      <a:pt x="1011977" y="2322756"/>
                      <a:pt x="1028700" y="2331117"/>
                    </a:cubicBezTo>
                    <a:lnTo>
                      <a:pt x="1239716" y="2322325"/>
                    </a:lnTo>
                    <a:cubicBezTo>
                      <a:pt x="1368993" y="2314490"/>
                      <a:pt x="1270884" y="2315931"/>
                      <a:pt x="1371600" y="2304740"/>
                    </a:cubicBezTo>
                    <a:cubicBezTo>
                      <a:pt x="1406675" y="2300843"/>
                      <a:pt x="1441939" y="2298879"/>
                      <a:pt x="1477108" y="2295948"/>
                    </a:cubicBezTo>
                    <a:cubicBezTo>
                      <a:pt x="1488831" y="2293017"/>
                      <a:pt x="1500658" y="2290476"/>
                      <a:pt x="1512277" y="2287156"/>
                    </a:cubicBezTo>
                    <a:cubicBezTo>
                      <a:pt x="1521188" y="2284610"/>
                      <a:pt x="1532721" y="2285483"/>
                      <a:pt x="1538654" y="2278363"/>
                    </a:cubicBezTo>
                    <a:cubicBezTo>
                      <a:pt x="1548758" y="2266239"/>
                      <a:pt x="1549181" y="2248518"/>
                      <a:pt x="1556239" y="2234402"/>
                    </a:cubicBezTo>
                    <a:cubicBezTo>
                      <a:pt x="1560965" y="2224951"/>
                      <a:pt x="1567962" y="2216817"/>
                      <a:pt x="1573823" y="2208025"/>
                    </a:cubicBezTo>
                    <a:cubicBezTo>
                      <a:pt x="1567962" y="2082002"/>
                      <a:pt x="1562756" y="1955947"/>
                      <a:pt x="1556239" y="1829956"/>
                    </a:cubicBezTo>
                    <a:cubicBezTo>
                      <a:pt x="1549642" y="1702418"/>
                      <a:pt x="1551995" y="1729917"/>
                      <a:pt x="1538654" y="1636525"/>
                    </a:cubicBezTo>
                    <a:cubicBezTo>
                      <a:pt x="1541585" y="1542740"/>
                      <a:pt x="1542514" y="1448872"/>
                      <a:pt x="1547446" y="1355171"/>
                    </a:cubicBezTo>
                    <a:cubicBezTo>
                      <a:pt x="1548383" y="1337368"/>
                      <a:pt x="1553883" y="1320088"/>
                      <a:pt x="1556239" y="1302417"/>
                    </a:cubicBezTo>
                    <a:cubicBezTo>
                      <a:pt x="1570707" y="1193909"/>
                      <a:pt x="1556618" y="1256940"/>
                      <a:pt x="1573823" y="1188117"/>
                    </a:cubicBezTo>
                    <a:cubicBezTo>
                      <a:pt x="1594005" y="976209"/>
                      <a:pt x="1609116" y="895581"/>
                      <a:pt x="1582616" y="651786"/>
                    </a:cubicBezTo>
                    <a:cubicBezTo>
                      <a:pt x="1580332" y="630776"/>
                      <a:pt x="1564353" y="611713"/>
                      <a:pt x="1547446" y="599033"/>
                    </a:cubicBezTo>
                    <a:cubicBezTo>
                      <a:pt x="1494421" y="559264"/>
                      <a:pt x="1525746" y="578428"/>
                      <a:pt x="1450731" y="546279"/>
                    </a:cubicBezTo>
                    <a:cubicBezTo>
                      <a:pt x="1386254" y="552140"/>
                      <a:pt x="1321392" y="554707"/>
                      <a:pt x="1257300" y="563863"/>
                    </a:cubicBezTo>
                    <a:cubicBezTo>
                      <a:pt x="1238950" y="566484"/>
                      <a:pt x="1222429" y="576571"/>
                      <a:pt x="1204546" y="581448"/>
                    </a:cubicBezTo>
                    <a:cubicBezTo>
                      <a:pt x="1190129" y="585380"/>
                      <a:pt x="1175239" y="587309"/>
                      <a:pt x="1160585" y="590240"/>
                    </a:cubicBezTo>
                    <a:cubicBezTo>
                      <a:pt x="1131277" y="584379"/>
                      <a:pt x="1100809" y="582708"/>
                      <a:pt x="1072662" y="572656"/>
                    </a:cubicBezTo>
                    <a:cubicBezTo>
                      <a:pt x="1058849" y="567723"/>
                      <a:pt x="1021293" y="532115"/>
                      <a:pt x="1011116" y="519902"/>
                    </a:cubicBezTo>
                    <a:cubicBezTo>
                      <a:pt x="1004351" y="511784"/>
                      <a:pt x="1000490" y="501478"/>
                      <a:pt x="993531" y="493525"/>
                    </a:cubicBezTo>
                    <a:cubicBezTo>
                      <a:pt x="948461" y="442017"/>
                      <a:pt x="952703" y="453515"/>
                      <a:pt x="896816" y="414394"/>
                    </a:cubicBezTo>
                    <a:cubicBezTo>
                      <a:pt x="841056" y="375362"/>
                      <a:pt x="883829" y="396890"/>
                      <a:pt x="817685" y="370433"/>
                    </a:cubicBezTo>
                    <a:cubicBezTo>
                      <a:pt x="779527" y="332273"/>
                      <a:pt x="764430" y="313860"/>
                      <a:pt x="712177" y="282509"/>
                    </a:cubicBezTo>
                    <a:cubicBezTo>
                      <a:pt x="697523" y="273717"/>
                      <a:pt x="681887" y="266386"/>
                      <a:pt x="668216" y="256133"/>
                    </a:cubicBezTo>
                    <a:cubicBezTo>
                      <a:pt x="658269" y="248673"/>
                      <a:pt x="651280" y="237848"/>
                      <a:pt x="641839" y="229756"/>
                    </a:cubicBezTo>
                    <a:cubicBezTo>
                      <a:pt x="630713" y="220219"/>
                      <a:pt x="617795" y="212916"/>
                      <a:pt x="606669" y="203379"/>
                    </a:cubicBezTo>
                    <a:cubicBezTo>
                      <a:pt x="577701" y="178549"/>
                      <a:pt x="569644" y="155868"/>
                      <a:pt x="527539" y="141833"/>
                    </a:cubicBezTo>
                    <a:cubicBezTo>
                      <a:pt x="509954" y="135971"/>
                      <a:pt x="492767" y="128743"/>
                      <a:pt x="474785" y="124248"/>
                    </a:cubicBezTo>
                    <a:cubicBezTo>
                      <a:pt x="436440" y="114662"/>
                      <a:pt x="387603" y="101861"/>
                      <a:pt x="351693" y="97871"/>
                    </a:cubicBezTo>
                    <a:cubicBezTo>
                      <a:pt x="325316" y="94940"/>
                      <a:pt x="299010" y="91283"/>
                      <a:pt x="272562" y="89079"/>
                    </a:cubicBezTo>
                    <a:cubicBezTo>
                      <a:pt x="263800" y="88349"/>
                      <a:pt x="254977" y="89079"/>
                      <a:pt x="246185" y="89079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72BFB31-80D3-875A-5F1C-5CD874A81D13}"/>
                  </a:ext>
                </a:extLst>
              </p:cNvPr>
              <p:cNvSpPr/>
              <p:nvPr/>
            </p:nvSpPr>
            <p:spPr>
              <a:xfrm>
                <a:off x="3733034" y="3086100"/>
                <a:ext cx="1067566" cy="1749669"/>
              </a:xfrm>
              <a:custGeom>
                <a:avLst/>
                <a:gdLst>
                  <a:gd name="connsiteX0" fmla="*/ 469689 w 1067566"/>
                  <a:gd name="connsiteY0" fmla="*/ 26377 h 1749669"/>
                  <a:gd name="connsiteX1" fmla="*/ 390558 w 1067566"/>
                  <a:gd name="connsiteY1" fmla="*/ 123092 h 1749669"/>
                  <a:gd name="connsiteX2" fmla="*/ 355389 w 1067566"/>
                  <a:gd name="connsiteY2" fmla="*/ 167054 h 1749669"/>
                  <a:gd name="connsiteX3" fmla="*/ 311428 w 1067566"/>
                  <a:gd name="connsiteY3" fmla="*/ 237392 h 1749669"/>
                  <a:gd name="connsiteX4" fmla="*/ 276258 w 1067566"/>
                  <a:gd name="connsiteY4" fmla="*/ 298938 h 1749669"/>
                  <a:gd name="connsiteX5" fmla="*/ 258674 w 1067566"/>
                  <a:gd name="connsiteY5" fmla="*/ 325315 h 1749669"/>
                  <a:gd name="connsiteX6" fmla="*/ 241089 w 1067566"/>
                  <a:gd name="connsiteY6" fmla="*/ 369277 h 1749669"/>
                  <a:gd name="connsiteX7" fmla="*/ 188335 w 1067566"/>
                  <a:gd name="connsiteY7" fmla="*/ 439615 h 1749669"/>
                  <a:gd name="connsiteX8" fmla="*/ 179543 w 1067566"/>
                  <a:gd name="connsiteY8" fmla="*/ 474785 h 1749669"/>
                  <a:gd name="connsiteX9" fmla="*/ 153166 w 1067566"/>
                  <a:gd name="connsiteY9" fmla="*/ 501162 h 1749669"/>
                  <a:gd name="connsiteX10" fmla="*/ 135581 w 1067566"/>
                  <a:gd name="connsiteY10" fmla="*/ 527538 h 1749669"/>
                  <a:gd name="connsiteX11" fmla="*/ 126789 w 1067566"/>
                  <a:gd name="connsiteY11" fmla="*/ 553915 h 1749669"/>
                  <a:gd name="connsiteX12" fmla="*/ 74035 w 1067566"/>
                  <a:gd name="connsiteY12" fmla="*/ 633046 h 1749669"/>
                  <a:gd name="connsiteX13" fmla="*/ 56451 w 1067566"/>
                  <a:gd name="connsiteY13" fmla="*/ 659423 h 1749669"/>
                  <a:gd name="connsiteX14" fmla="*/ 38866 w 1067566"/>
                  <a:gd name="connsiteY14" fmla="*/ 685800 h 1749669"/>
                  <a:gd name="connsiteX15" fmla="*/ 30074 w 1067566"/>
                  <a:gd name="connsiteY15" fmla="*/ 712177 h 1749669"/>
                  <a:gd name="connsiteX16" fmla="*/ 3697 w 1067566"/>
                  <a:gd name="connsiteY16" fmla="*/ 747346 h 1749669"/>
                  <a:gd name="connsiteX17" fmla="*/ 21281 w 1067566"/>
                  <a:gd name="connsiteY17" fmla="*/ 879231 h 1749669"/>
                  <a:gd name="connsiteX18" fmla="*/ 30074 w 1067566"/>
                  <a:gd name="connsiteY18" fmla="*/ 914400 h 1749669"/>
                  <a:gd name="connsiteX19" fmla="*/ 65243 w 1067566"/>
                  <a:gd name="connsiteY19" fmla="*/ 949569 h 1749669"/>
                  <a:gd name="connsiteX20" fmla="*/ 144374 w 1067566"/>
                  <a:gd name="connsiteY20" fmla="*/ 1011115 h 1749669"/>
                  <a:gd name="connsiteX21" fmla="*/ 205920 w 1067566"/>
                  <a:gd name="connsiteY21" fmla="*/ 1046285 h 1749669"/>
                  <a:gd name="connsiteX22" fmla="*/ 223504 w 1067566"/>
                  <a:gd name="connsiteY22" fmla="*/ 1090246 h 1749669"/>
                  <a:gd name="connsiteX23" fmla="*/ 285051 w 1067566"/>
                  <a:gd name="connsiteY23" fmla="*/ 1169377 h 1749669"/>
                  <a:gd name="connsiteX24" fmla="*/ 320220 w 1067566"/>
                  <a:gd name="connsiteY24" fmla="*/ 1248508 h 1749669"/>
                  <a:gd name="connsiteX25" fmla="*/ 329012 w 1067566"/>
                  <a:gd name="connsiteY25" fmla="*/ 1274885 h 1749669"/>
                  <a:gd name="connsiteX26" fmla="*/ 372974 w 1067566"/>
                  <a:gd name="connsiteY26" fmla="*/ 1327638 h 1749669"/>
                  <a:gd name="connsiteX27" fmla="*/ 408143 w 1067566"/>
                  <a:gd name="connsiteY27" fmla="*/ 1345223 h 1749669"/>
                  <a:gd name="connsiteX28" fmla="*/ 443312 w 1067566"/>
                  <a:gd name="connsiteY28" fmla="*/ 1371600 h 1749669"/>
                  <a:gd name="connsiteX29" fmla="*/ 540028 w 1067566"/>
                  <a:gd name="connsiteY29" fmla="*/ 1424354 h 1749669"/>
                  <a:gd name="connsiteX30" fmla="*/ 601574 w 1067566"/>
                  <a:gd name="connsiteY30" fmla="*/ 1485900 h 1749669"/>
                  <a:gd name="connsiteX31" fmla="*/ 654328 w 1067566"/>
                  <a:gd name="connsiteY31" fmla="*/ 1521069 h 1749669"/>
                  <a:gd name="connsiteX32" fmla="*/ 742251 w 1067566"/>
                  <a:gd name="connsiteY32" fmla="*/ 1582615 h 1749669"/>
                  <a:gd name="connsiteX33" fmla="*/ 803797 w 1067566"/>
                  <a:gd name="connsiteY33" fmla="*/ 1600200 h 1749669"/>
                  <a:gd name="connsiteX34" fmla="*/ 838966 w 1067566"/>
                  <a:gd name="connsiteY34" fmla="*/ 1617785 h 1749669"/>
                  <a:gd name="connsiteX35" fmla="*/ 882928 w 1067566"/>
                  <a:gd name="connsiteY35" fmla="*/ 1705708 h 1749669"/>
                  <a:gd name="connsiteX36" fmla="*/ 891720 w 1067566"/>
                  <a:gd name="connsiteY36" fmla="*/ 1732085 h 1749669"/>
                  <a:gd name="connsiteX37" fmla="*/ 918097 w 1067566"/>
                  <a:gd name="connsiteY37" fmla="*/ 1749669 h 1749669"/>
                  <a:gd name="connsiteX38" fmla="*/ 953266 w 1067566"/>
                  <a:gd name="connsiteY38" fmla="*/ 1714500 h 1749669"/>
                  <a:gd name="connsiteX39" fmla="*/ 962058 w 1067566"/>
                  <a:gd name="connsiteY39" fmla="*/ 1679331 h 1749669"/>
                  <a:gd name="connsiteX40" fmla="*/ 970851 w 1067566"/>
                  <a:gd name="connsiteY40" fmla="*/ 1257300 h 1749669"/>
                  <a:gd name="connsiteX41" fmla="*/ 997228 w 1067566"/>
                  <a:gd name="connsiteY41" fmla="*/ 1046285 h 1749669"/>
                  <a:gd name="connsiteX42" fmla="*/ 1006020 w 1067566"/>
                  <a:gd name="connsiteY42" fmla="*/ 975946 h 1749669"/>
                  <a:gd name="connsiteX43" fmla="*/ 1014812 w 1067566"/>
                  <a:gd name="connsiteY43" fmla="*/ 931985 h 1749669"/>
                  <a:gd name="connsiteX44" fmla="*/ 1023604 w 1067566"/>
                  <a:gd name="connsiteY44" fmla="*/ 870438 h 1749669"/>
                  <a:gd name="connsiteX45" fmla="*/ 1032397 w 1067566"/>
                  <a:gd name="connsiteY45" fmla="*/ 826477 h 1749669"/>
                  <a:gd name="connsiteX46" fmla="*/ 1049981 w 1067566"/>
                  <a:gd name="connsiteY46" fmla="*/ 703385 h 1749669"/>
                  <a:gd name="connsiteX47" fmla="*/ 1067566 w 1067566"/>
                  <a:gd name="connsiteY47" fmla="*/ 589085 h 1749669"/>
                  <a:gd name="connsiteX48" fmla="*/ 1058774 w 1067566"/>
                  <a:gd name="connsiteY48" fmla="*/ 123092 h 1749669"/>
                  <a:gd name="connsiteX49" fmla="*/ 1049981 w 1067566"/>
                  <a:gd name="connsiteY49" fmla="*/ 52754 h 1749669"/>
                  <a:gd name="connsiteX50" fmla="*/ 1032397 w 1067566"/>
                  <a:gd name="connsiteY50" fmla="*/ 17585 h 1749669"/>
                  <a:gd name="connsiteX51" fmla="*/ 847758 w 1067566"/>
                  <a:gd name="connsiteY51" fmla="*/ 35169 h 1749669"/>
                  <a:gd name="connsiteX52" fmla="*/ 689497 w 1067566"/>
                  <a:gd name="connsiteY52" fmla="*/ 17585 h 1749669"/>
                  <a:gd name="connsiteX53" fmla="*/ 663120 w 1067566"/>
                  <a:gd name="connsiteY53" fmla="*/ 8792 h 1749669"/>
                  <a:gd name="connsiteX54" fmla="*/ 627951 w 1067566"/>
                  <a:gd name="connsiteY54" fmla="*/ 0 h 1749669"/>
                  <a:gd name="connsiteX55" fmla="*/ 548820 w 1067566"/>
                  <a:gd name="connsiteY55" fmla="*/ 17585 h 1749669"/>
                  <a:gd name="connsiteX56" fmla="*/ 522443 w 1067566"/>
                  <a:gd name="connsiteY56" fmla="*/ 43962 h 1749669"/>
                  <a:gd name="connsiteX57" fmla="*/ 487274 w 1067566"/>
                  <a:gd name="connsiteY57" fmla="*/ 52754 h 1749669"/>
                  <a:gd name="connsiteX58" fmla="*/ 452104 w 1067566"/>
                  <a:gd name="connsiteY58" fmla="*/ 79131 h 1749669"/>
                  <a:gd name="connsiteX59" fmla="*/ 372974 w 1067566"/>
                  <a:gd name="connsiteY59" fmla="*/ 167054 h 1749669"/>
                  <a:gd name="connsiteX60" fmla="*/ 346597 w 1067566"/>
                  <a:gd name="connsiteY60" fmla="*/ 193431 h 1749669"/>
                  <a:gd name="connsiteX61" fmla="*/ 329012 w 1067566"/>
                  <a:gd name="connsiteY61" fmla="*/ 237392 h 174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67566" h="1749669">
                    <a:moveTo>
                      <a:pt x="469689" y="26377"/>
                    </a:moveTo>
                    <a:lnTo>
                      <a:pt x="390558" y="123092"/>
                    </a:lnTo>
                    <a:cubicBezTo>
                      <a:pt x="378724" y="137657"/>
                      <a:pt x="365335" y="151140"/>
                      <a:pt x="355389" y="167054"/>
                    </a:cubicBezTo>
                    <a:cubicBezTo>
                      <a:pt x="340735" y="190500"/>
                      <a:pt x="325146" y="213386"/>
                      <a:pt x="311428" y="237392"/>
                    </a:cubicBezTo>
                    <a:cubicBezTo>
                      <a:pt x="299705" y="257907"/>
                      <a:pt x="288415" y="278677"/>
                      <a:pt x="276258" y="298938"/>
                    </a:cubicBezTo>
                    <a:cubicBezTo>
                      <a:pt x="270821" y="307999"/>
                      <a:pt x="263400" y="315864"/>
                      <a:pt x="258674" y="325315"/>
                    </a:cubicBezTo>
                    <a:cubicBezTo>
                      <a:pt x="251616" y="339432"/>
                      <a:pt x="248147" y="355160"/>
                      <a:pt x="241089" y="369277"/>
                    </a:cubicBezTo>
                    <a:cubicBezTo>
                      <a:pt x="219240" y="412975"/>
                      <a:pt x="218846" y="409104"/>
                      <a:pt x="188335" y="439615"/>
                    </a:cubicBezTo>
                    <a:cubicBezTo>
                      <a:pt x="185404" y="451338"/>
                      <a:pt x="185538" y="464293"/>
                      <a:pt x="179543" y="474785"/>
                    </a:cubicBezTo>
                    <a:cubicBezTo>
                      <a:pt x="173374" y="485581"/>
                      <a:pt x="161126" y="491610"/>
                      <a:pt x="153166" y="501162"/>
                    </a:cubicBezTo>
                    <a:cubicBezTo>
                      <a:pt x="146401" y="509280"/>
                      <a:pt x="141443" y="518746"/>
                      <a:pt x="135581" y="527538"/>
                    </a:cubicBezTo>
                    <a:cubicBezTo>
                      <a:pt x="132650" y="536330"/>
                      <a:pt x="131290" y="545813"/>
                      <a:pt x="126789" y="553915"/>
                    </a:cubicBezTo>
                    <a:cubicBezTo>
                      <a:pt x="126781" y="553930"/>
                      <a:pt x="82832" y="619850"/>
                      <a:pt x="74035" y="633046"/>
                    </a:cubicBezTo>
                    <a:lnTo>
                      <a:pt x="56451" y="659423"/>
                    </a:lnTo>
                    <a:lnTo>
                      <a:pt x="38866" y="685800"/>
                    </a:lnTo>
                    <a:cubicBezTo>
                      <a:pt x="35935" y="694592"/>
                      <a:pt x="34672" y="704130"/>
                      <a:pt x="30074" y="712177"/>
                    </a:cubicBezTo>
                    <a:cubicBezTo>
                      <a:pt x="22804" y="724900"/>
                      <a:pt x="5515" y="732805"/>
                      <a:pt x="3697" y="747346"/>
                    </a:cubicBezTo>
                    <a:cubicBezTo>
                      <a:pt x="-6673" y="830303"/>
                      <a:pt x="6564" y="827721"/>
                      <a:pt x="21281" y="879231"/>
                    </a:cubicBezTo>
                    <a:cubicBezTo>
                      <a:pt x="24601" y="890850"/>
                      <a:pt x="23669" y="904153"/>
                      <a:pt x="30074" y="914400"/>
                    </a:cubicBezTo>
                    <a:cubicBezTo>
                      <a:pt x="38861" y="928459"/>
                      <a:pt x="52587" y="938860"/>
                      <a:pt x="65243" y="949569"/>
                    </a:cubicBezTo>
                    <a:cubicBezTo>
                      <a:pt x="90752" y="971154"/>
                      <a:pt x="117888" y="990741"/>
                      <a:pt x="144374" y="1011115"/>
                    </a:cubicBezTo>
                    <a:cubicBezTo>
                      <a:pt x="185079" y="1042427"/>
                      <a:pt x="166829" y="1033254"/>
                      <a:pt x="205920" y="1046285"/>
                    </a:cubicBezTo>
                    <a:cubicBezTo>
                      <a:pt x="211781" y="1060939"/>
                      <a:pt x="214969" y="1076970"/>
                      <a:pt x="223504" y="1090246"/>
                    </a:cubicBezTo>
                    <a:cubicBezTo>
                      <a:pt x="241574" y="1118355"/>
                      <a:pt x="285051" y="1169377"/>
                      <a:pt x="285051" y="1169377"/>
                    </a:cubicBezTo>
                    <a:cubicBezTo>
                      <a:pt x="330416" y="1305477"/>
                      <a:pt x="278420" y="1164909"/>
                      <a:pt x="320220" y="1248508"/>
                    </a:cubicBezTo>
                    <a:cubicBezTo>
                      <a:pt x="324365" y="1256797"/>
                      <a:pt x="324867" y="1266596"/>
                      <a:pt x="329012" y="1274885"/>
                    </a:cubicBezTo>
                    <a:cubicBezTo>
                      <a:pt x="337581" y="1292023"/>
                      <a:pt x="357849" y="1316835"/>
                      <a:pt x="372974" y="1327638"/>
                    </a:cubicBezTo>
                    <a:cubicBezTo>
                      <a:pt x="383639" y="1335256"/>
                      <a:pt x="397029" y="1338276"/>
                      <a:pt x="408143" y="1345223"/>
                    </a:cubicBezTo>
                    <a:cubicBezTo>
                      <a:pt x="420569" y="1352990"/>
                      <a:pt x="430746" y="1364061"/>
                      <a:pt x="443312" y="1371600"/>
                    </a:cubicBezTo>
                    <a:cubicBezTo>
                      <a:pt x="470540" y="1387937"/>
                      <a:pt x="514682" y="1403233"/>
                      <a:pt x="540028" y="1424354"/>
                    </a:cubicBezTo>
                    <a:cubicBezTo>
                      <a:pt x="562316" y="1442928"/>
                      <a:pt x="577434" y="1469807"/>
                      <a:pt x="601574" y="1485900"/>
                    </a:cubicBezTo>
                    <a:cubicBezTo>
                      <a:pt x="619159" y="1497623"/>
                      <a:pt x="637236" y="1508639"/>
                      <a:pt x="654328" y="1521069"/>
                    </a:cubicBezTo>
                    <a:cubicBezTo>
                      <a:pt x="700960" y="1554983"/>
                      <a:pt x="691917" y="1557448"/>
                      <a:pt x="742251" y="1582615"/>
                    </a:cubicBezTo>
                    <a:cubicBezTo>
                      <a:pt x="754869" y="1588924"/>
                      <a:pt x="792523" y="1597382"/>
                      <a:pt x="803797" y="1600200"/>
                    </a:cubicBezTo>
                    <a:cubicBezTo>
                      <a:pt x="815520" y="1606062"/>
                      <a:pt x="831102" y="1607300"/>
                      <a:pt x="838966" y="1617785"/>
                    </a:cubicBezTo>
                    <a:cubicBezTo>
                      <a:pt x="858626" y="1643999"/>
                      <a:pt x="872567" y="1674622"/>
                      <a:pt x="882928" y="1705708"/>
                    </a:cubicBezTo>
                    <a:cubicBezTo>
                      <a:pt x="885859" y="1714500"/>
                      <a:pt x="885930" y="1724848"/>
                      <a:pt x="891720" y="1732085"/>
                    </a:cubicBezTo>
                    <a:cubicBezTo>
                      <a:pt x="898321" y="1740336"/>
                      <a:pt x="909305" y="1743808"/>
                      <a:pt x="918097" y="1749669"/>
                    </a:cubicBezTo>
                    <a:cubicBezTo>
                      <a:pt x="929820" y="1737946"/>
                      <a:pt x="944479" y="1728559"/>
                      <a:pt x="953266" y="1714500"/>
                    </a:cubicBezTo>
                    <a:cubicBezTo>
                      <a:pt x="959670" y="1704253"/>
                      <a:pt x="961594" y="1691406"/>
                      <a:pt x="962058" y="1679331"/>
                    </a:cubicBezTo>
                    <a:cubicBezTo>
                      <a:pt x="967466" y="1538727"/>
                      <a:pt x="966163" y="1397929"/>
                      <a:pt x="970851" y="1257300"/>
                    </a:cubicBezTo>
                    <a:cubicBezTo>
                      <a:pt x="974199" y="1156855"/>
                      <a:pt x="982332" y="1145591"/>
                      <a:pt x="997228" y="1046285"/>
                    </a:cubicBezTo>
                    <a:cubicBezTo>
                      <a:pt x="1000733" y="1022918"/>
                      <a:pt x="1002427" y="999300"/>
                      <a:pt x="1006020" y="975946"/>
                    </a:cubicBezTo>
                    <a:cubicBezTo>
                      <a:pt x="1008292" y="961176"/>
                      <a:pt x="1012355" y="946726"/>
                      <a:pt x="1014812" y="931985"/>
                    </a:cubicBezTo>
                    <a:cubicBezTo>
                      <a:pt x="1018219" y="911543"/>
                      <a:pt x="1020197" y="890880"/>
                      <a:pt x="1023604" y="870438"/>
                    </a:cubicBezTo>
                    <a:cubicBezTo>
                      <a:pt x="1026061" y="855697"/>
                      <a:pt x="1030066" y="841238"/>
                      <a:pt x="1032397" y="826477"/>
                    </a:cubicBezTo>
                    <a:cubicBezTo>
                      <a:pt x="1038861" y="785537"/>
                      <a:pt x="1043907" y="744385"/>
                      <a:pt x="1049981" y="703385"/>
                    </a:cubicBezTo>
                    <a:cubicBezTo>
                      <a:pt x="1055630" y="665253"/>
                      <a:pt x="1067566" y="589085"/>
                      <a:pt x="1067566" y="589085"/>
                    </a:cubicBezTo>
                    <a:cubicBezTo>
                      <a:pt x="1064635" y="433754"/>
                      <a:pt x="1063865" y="278367"/>
                      <a:pt x="1058774" y="123092"/>
                    </a:cubicBezTo>
                    <a:cubicBezTo>
                      <a:pt x="1058000" y="99476"/>
                      <a:pt x="1055712" y="75677"/>
                      <a:pt x="1049981" y="52754"/>
                    </a:cubicBezTo>
                    <a:cubicBezTo>
                      <a:pt x="1046802" y="40039"/>
                      <a:pt x="1038258" y="29308"/>
                      <a:pt x="1032397" y="17585"/>
                    </a:cubicBezTo>
                    <a:cubicBezTo>
                      <a:pt x="970851" y="23446"/>
                      <a:pt x="909556" y="33351"/>
                      <a:pt x="847758" y="35169"/>
                    </a:cubicBezTo>
                    <a:cubicBezTo>
                      <a:pt x="804994" y="36427"/>
                      <a:pt x="737126" y="29493"/>
                      <a:pt x="689497" y="17585"/>
                    </a:cubicBezTo>
                    <a:cubicBezTo>
                      <a:pt x="680506" y="15337"/>
                      <a:pt x="672031" y="11338"/>
                      <a:pt x="663120" y="8792"/>
                    </a:cubicBezTo>
                    <a:cubicBezTo>
                      <a:pt x="651501" y="5472"/>
                      <a:pt x="639674" y="2931"/>
                      <a:pt x="627951" y="0"/>
                    </a:cubicBezTo>
                    <a:cubicBezTo>
                      <a:pt x="601574" y="5862"/>
                      <a:pt x="573762" y="7192"/>
                      <a:pt x="548820" y="17585"/>
                    </a:cubicBezTo>
                    <a:cubicBezTo>
                      <a:pt x="537342" y="22367"/>
                      <a:pt x="533239" y="37793"/>
                      <a:pt x="522443" y="43962"/>
                    </a:cubicBezTo>
                    <a:cubicBezTo>
                      <a:pt x="511951" y="49957"/>
                      <a:pt x="498997" y="49823"/>
                      <a:pt x="487274" y="52754"/>
                    </a:cubicBezTo>
                    <a:cubicBezTo>
                      <a:pt x="475551" y="61546"/>
                      <a:pt x="463132" y="69481"/>
                      <a:pt x="452104" y="79131"/>
                    </a:cubicBezTo>
                    <a:cubicBezTo>
                      <a:pt x="414568" y="111975"/>
                      <a:pt x="408469" y="127121"/>
                      <a:pt x="372974" y="167054"/>
                    </a:cubicBezTo>
                    <a:cubicBezTo>
                      <a:pt x="364713" y="176348"/>
                      <a:pt x="355389" y="184639"/>
                      <a:pt x="346597" y="193431"/>
                    </a:cubicBezTo>
                    <a:cubicBezTo>
                      <a:pt x="335732" y="226025"/>
                      <a:pt x="341949" y="211518"/>
                      <a:pt x="329012" y="237392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4A920-0C96-C6E0-2CA2-0DB835714639}"/>
                </a:ext>
              </a:extLst>
            </p:cNvPr>
            <p:cNvGrpSpPr/>
            <p:nvPr/>
          </p:nvGrpSpPr>
          <p:grpSpPr>
            <a:xfrm>
              <a:off x="3146632" y="1960228"/>
              <a:ext cx="1965168" cy="2435926"/>
              <a:chOff x="3146632" y="1960228"/>
              <a:chExt cx="1965168" cy="24359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201D3-AFB3-4930-B288-43E9E0402713}"/>
                  </a:ext>
                </a:extLst>
              </p:cNvPr>
              <p:cNvSpPr txBox="1"/>
              <p:nvPr/>
            </p:nvSpPr>
            <p:spPr>
              <a:xfrm>
                <a:off x="3146632" y="1960228"/>
                <a:ext cx="1965168" cy="646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Habitat that could support vireo!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02A72F2-5DED-44F2-5639-69A7A47FF36D}"/>
                  </a:ext>
                </a:extLst>
              </p:cNvPr>
              <p:cNvCxnSpPr>
                <a:stCxn id="16" idx="2"/>
                <a:endCxn id="10" idx="1"/>
              </p:cNvCxnSpPr>
              <p:nvPr/>
            </p:nvCxnSpPr>
            <p:spPr>
              <a:xfrm flipH="1">
                <a:off x="3464169" y="2606559"/>
                <a:ext cx="665047" cy="178959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8650382-A338-A072-5D80-5DE9B22D38BE}"/>
                  </a:ext>
                </a:extLst>
              </p:cNvPr>
              <p:cNvCxnSpPr>
                <a:endCxn id="12" idx="54"/>
              </p:cNvCxnSpPr>
              <p:nvPr/>
            </p:nvCxnSpPr>
            <p:spPr>
              <a:xfrm>
                <a:off x="4129216" y="2606559"/>
                <a:ext cx="231769" cy="47954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8DF559-6560-09E5-2B42-A6AD47BA0F20}"/>
                </a:ext>
              </a:extLst>
            </p:cNvPr>
            <p:cNvGrpSpPr/>
            <p:nvPr/>
          </p:nvGrpSpPr>
          <p:grpSpPr>
            <a:xfrm>
              <a:off x="872637" y="2875031"/>
              <a:ext cx="1679331" cy="3604846"/>
              <a:chOff x="3121269" y="3086100"/>
              <a:chExt cx="1679331" cy="360484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4668CE2-77A8-C182-E119-193CFB4B0455}"/>
                  </a:ext>
                </a:extLst>
              </p:cNvPr>
              <p:cNvSpPr/>
              <p:nvPr/>
            </p:nvSpPr>
            <p:spPr>
              <a:xfrm>
                <a:off x="3121269" y="4359829"/>
                <a:ext cx="1596805" cy="2331117"/>
              </a:xfrm>
              <a:custGeom>
                <a:avLst/>
                <a:gdLst>
                  <a:gd name="connsiteX0" fmla="*/ 386862 w 1596805"/>
                  <a:gd name="connsiteY0" fmla="*/ 53909 h 2331117"/>
                  <a:gd name="connsiteX1" fmla="*/ 342900 w 1596805"/>
                  <a:gd name="connsiteY1" fmla="*/ 36325 h 2331117"/>
                  <a:gd name="connsiteX2" fmla="*/ 272562 w 1596805"/>
                  <a:gd name="connsiteY2" fmla="*/ 1156 h 2331117"/>
                  <a:gd name="connsiteX3" fmla="*/ 193431 w 1596805"/>
                  <a:gd name="connsiteY3" fmla="*/ 9948 h 2331117"/>
                  <a:gd name="connsiteX4" fmla="*/ 105508 w 1596805"/>
                  <a:gd name="connsiteY4" fmla="*/ 89079 h 2331117"/>
                  <a:gd name="connsiteX5" fmla="*/ 61546 w 1596805"/>
                  <a:gd name="connsiteY5" fmla="*/ 168209 h 2331117"/>
                  <a:gd name="connsiteX6" fmla="*/ 35169 w 1596805"/>
                  <a:gd name="connsiteY6" fmla="*/ 212171 h 2331117"/>
                  <a:gd name="connsiteX7" fmla="*/ 26377 w 1596805"/>
                  <a:gd name="connsiteY7" fmla="*/ 238548 h 2331117"/>
                  <a:gd name="connsiteX8" fmla="*/ 0 w 1596805"/>
                  <a:gd name="connsiteY8" fmla="*/ 326471 h 2331117"/>
                  <a:gd name="connsiteX9" fmla="*/ 26377 w 1596805"/>
                  <a:gd name="connsiteY9" fmla="*/ 423186 h 2331117"/>
                  <a:gd name="connsiteX10" fmla="*/ 52754 w 1596805"/>
                  <a:gd name="connsiteY10" fmla="*/ 440771 h 2331117"/>
                  <a:gd name="connsiteX11" fmla="*/ 149469 w 1596805"/>
                  <a:gd name="connsiteY11" fmla="*/ 431979 h 2331117"/>
                  <a:gd name="connsiteX12" fmla="*/ 193431 w 1596805"/>
                  <a:gd name="connsiteY12" fmla="*/ 440771 h 2331117"/>
                  <a:gd name="connsiteX13" fmla="*/ 228600 w 1596805"/>
                  <a:gd name="connsiteY13" fmla="*/ 502317 h 2331117"/>
                  <a:gd name="connsiteX14" fmla="*/ 246185 w 1596805"/>
                  <a:gd name="connsiteY14" fmla="*/ 555071 h 2331117"/>
                  <a:gd name="connsiteX15" fmla="*/ 272562 w 1596805"/>
                  <a:gd name="connsiteY15" fmla="*/ 625409 h 2331117"/>
                  <a:gd name="connsiteX16" fmla="*/ 281354 w 1596805"/>
                  <a:gd name="connsiteY16" fmla="*/ 651786 h 2331117"/>
                  <a:gd name="connsiteX17" fmla="*/ 386862 w 1596805"/>
                  <a:gd name="connsiteY17" fmla="*/ 739709 h 2331117"/>
                  <a:gd name="connsiteX18" fmla="*/ 430823 w 1596805"/>
                  <a:gd name="connsiteY18" fmla="*/ 774879 h 2331117"/>
                  <a:gd name="connsiteX19" fmla="*/ 465993 w 1596805"/>
                  <a:gd name="connsiteY19" fmla="*/ 810048 h 2331117"/>
                  <a:gd name="connsiteX20" fmla="*/ 527539 w 1596805"/>
                  <a:gd name="connsiteY20" fmla="*/ 845217 h 2331117"/>
                  <a:gd name="connsiteX21" fmla="*/ 553916 w 1596805"/>
                  <a:gd name="connsiteY21" fmla="*/ 862802 h 2331117"/>
                  <a:gd name="connsiteX22" fmla="*/ 571500 w 1596805"/>
                  <a:gd name="connsiteY22" fmla="*/ 889179 h 2331117"/>
                  <a:gd name="connsiteX23" fmla="*/ 650631 w 1596805"/>
                  <a:gd name="connsiteY23" fmla="*/ 968309 h 2331117"/>
                  <a:gd name="connsiteX24" fmla="*/ 694593 w 1596805"/>
                  <a:gd name="connsiteY24" fmla="*/ 1056233 h 2331117"/>
                  <a:gd name="connsiteX25" fmla="*/ 720969 w 1596805"/>
                  <a:gd name="connsiteY25" fmla="*/ 1108986 h 2331117"/>
                  <a:gd name="connsiteX26" fmla="*/ 764931 w 1596805"/>
                  <a:gd name="connsiteY26" fmla="*/ 1205702 h 2331117"/>
                  <a:gd name="connsiteX27" fmla="*/ 782516 w 1596805"/>
                  <a:gd name="connsiteY27" fmla="*/ 1293625 h 2331117"/>
                  <a:gd name="connsiteX28" fmla="*/ 773723 w 1596805"/>
                  <a:gd name="connsiteY28" fmla="*/ 1416717 h 2331117"/>
                  <a:gd name="connsiteX29" fmla="*/ 747346 w 1596805"/>
                  <a:gd name="connsiteY29" fmla="*/ 1548602 h 2331117"/>
                  <a:gd name="connsiteX30" fmla="*/ 729762 w 1596805"/>
                  <a:gd name="connsiteY30" fmla="*/ 1750825 h 2331117"/>
                  <a:gd name="connsiteX31" fmla="*/ 720969 w 1596805"/>
                  <a:gd name="connsiteY31" fmla="*/ 1785994 h 2331117"/>
                  <a:gd name="connsiteX32" fmla="*/ 712177 w 1596805"/>
                  <a:gd name="connsiteY32" fmla="*/ 1856333 h 2331117"/>
                  <a:gd name="connsiteX33" fmla="*/ 720969 w 1596805"/>
                  <a:gd name="connsiteY33" fmla="*/ 2023386 h 2331117"/>
                  <a:gd name="connsiteX34" fmla="*/ 747346 w 1596805"/>
                  <a:gd name="connsiteY34" fmla="*/ 2058556 h 2331117"/>
                  <a:gd name="connsiteX35" fmla="*/ 791308 w 1596805"/>
                  <a:gd name="connsiteY35" fmla="*/ 2102517 h 2331117"/>
                  <a:gd name="connsiteX36" fmla="*/ 861646 w 1596805"/>
                  <a:gd name="connsiteY36" fmla="*/ 2128894 h 2331117"/>
                  <a:gd name="connsiteX37" fmla="*/ 923193 w 1596805"/>
                  <a:gd name="connsiteY37" fmla="*/ 2164063 h 2331117"/>
                  <a:gd name="connsiteX38" fmla="*/ 931985 w 1596805"/>
                  <a:gd name="connsiteY38" fmla="*/ 2199233 h 2331117"/>
                  <a:gd name="connsiteX39" fmla="*/ 949569 w 1596805"/>
                  <a:gd name="connsiteY39" fmla="*/ 2243194 h 2331117"/>
                  <a:gd name="connsiteX40" fmla="*/ 958362 w 1596805"/>
                  <a:gd name="connsiteY40" fmla="*/ 2287156 h 2331117"/>
                  <a:gd name="connsiteX41" fmla="*/ 1028700 w 1596805"/>
                  <a:gd name="connsiteY41" fmla="*/ 2331117 h 2331117"/>
                  <a:gd name="connsiteX42" fmla="*/ 1239716 w 1596805"/>
                  <a:gd name="connsiteY42" fmla="*/ 2322325 h 2331117"/>
                  <a:gd name="connsiteX43" fmla="*/ 1371600 w 1596805"/>
                  <a:gd name="connsiteY43" fmla="*/ 2304740 h 2331117"/>
                  <a:gd name="connsiteX44" fmla="*/ 1477108 w 1596805"/>
                  <a:gd name="connsiteY44" fmla="*/ 2295948 h 2331117"/>
                  <a:gd name="connsiteX45" fmla="*/ 1512277 w 1596805"/>
                  <a:gd name="connsiteY45" fmla="*/ 2287156 h 2331117"/>
                  <a:gd name="connsiteX46" fmla="*/ 1538654 w 1596805"/>
                  <a:gd name="connsiteY46" fmla="*/ 2278363 h 2331117"/>
                  <a:gd name="connsiteX47" fmla="*/ 1556239 w 1596805"/>
                  <a:gd name="connsiteY47" fmla="*/ 2234402 h 2331117"/>
                  <a:gd name="connsiteX48" fmla="*/ 1573823 w 1596805"/>
                  <a:gd name="connsiteY48" fmla="*/ 2208025 h 2331117"/>
                  <a:gd name="connsiteX49" fmla="*/ 1556239 w 1596805"/>
                  <a:gd name="connsiteY49" fmla="*/ 1829956 h 2331117"/>
                  <a:gd name="connsiteX50" fmla="*/ 1538654 w 1596805"/>
                  <a:gd name="connsiteY50" fmla="*/ 1636525 h 2331117"/>
                  <a:gd name="connsiteX51" fmla="*/ 1547446 w 1596805"/>
                  <a:gd name="connsiteY51" fmla="*/ 1355171 h 2331117"/>
                  <a:gd name="connsiteX52" fmla="*/ 1556239 w 1596805"/>
                  <a:gd name="connsiteY52" fmla="*/ 1302417 h 2331117"/>
                  <a:gd name="connsiteX53" fmla="*/ 1573823 w 1596805"/>
                  <a:gd name="connsiteY53" fmla="*/ 1188117 h 2331117"/>
                  <a:gd name="connsiteX54" fmla="*/ 1582616 w 1596805"/>
                  <a:gd name="connsiteY54" fmla="*/ 651786 h 2331117"/>
                  <a:gd name="connsiteX55" fmla="*/ 1547446 w 1596805"/>
                  <a:gd name="connsiteY55" fmla="*/ 599033 h 2331117"/>
                  <a:gd name="connsiteX56" fmla="*/ 1450731 w 1596805"/>
                  <a:gd name="connsiteY56" fmla="*/ 546279 h 2331117"/>
                  <a:gd name="connsiteX57" fmla="*/ 1257300 w 1596805"/>
                  <a:gd name="connsiteY57" fmla="*/ 563863 h 2331117"/>
                  <a:gd name="connsiteX58" fmla="*/ 1204546 w 1596805"/>
                  <a:gd name="connsiteY58" fmla="*/ 581448 h 2331117"/>
                  <a:gd name="connsiteX59" fmla="*/ 1160585 w 1596805"/>
                  <a:gd name="connsiteY59" fmla="*/ 590240 h 2331117"/>
                  <a:gd name="connsiteX60" fmla="*/ 1072662 w 1596805"/>
                  <a:gd name="connsiteY60" fmla="*/ 572656 h 2331117"/>
                  <a:gd name="connsiteX61" fmla="*/ 1011116 w 1596805"/>
                  <a:gd name="connsiteY61" fmla="*/ 519902 h 2331117"/>
                  <a:gd name="connsiteX62" fmla="*/ 993531 w 1596805"/>
                  <a:gd name="connsiteY62" fmla="*/ 493525 h 2331117"/>
                  <a:gd name="connsiteX63" fmla="*/ 896816 w 1596805"/>
                  <a:gd name="connsiteY63" fmla="*/ 414394 h 2331117"/>
                  <a:gd name="connsiteX64" fmla="*/ 817685 w 1596805"/>
                  <a:gd name="connsiteY64" fmla="*/ 370433 h 2331117"/>
                  <a:gd name="connsiteX65" fmla="*/ 712177 w 1596805"/>
                  <a:gd name="connsiteY65" fmla="*/ 282509 h 2331117"/>
                  <a:gd name="connsiteX66" fmla="*/ 668216 w 1596805"/>
                  <a:gd name="connsiteY66" fmla="*/ 256133 h 2331117"/>
                  <a:gd name="connsiteX67" fmla="*/ 641839 w 1596805"/>
                  <a:gd name="connsiteY67" fmla="*/ 229756 h 2331117"/>
                  <a:gd name="connsiteX68" fmla="*/ 606669 w 1596805"/>
                  <a:gd name="connsiteY68" fmla="*/ 203379 h 2331117"/>
                  <a:gd name="connsiteX69" fmla="*/ 527539 w 1596805"/>
                  <a:gd name="connsiteY69" fmla="*/ 141833 h 2331117"/>
                  <a:gd name="connsiteX70" fmla="*/ 474785 w 1596805"/>
                  <a:gd name="connsiteY70" fmla="*/ 124248 h 2331117"/>
                  <a:gd name="connsiteX71" fmla="*/ 351693 w 1596805"/>
                  <a:gd name="connsiteY71" fmla="*/ 97871 h 2331117"/>
                  <a:gd name="connsiteX72" fmla="*/ 272562 w 1596805"/>
                  <a:gd name="connsiteY72" fmla="*/ 89079 h 2331117"/>
                  <a:gd name="connsiteX73" fmla="*/ 246185 w 1596805"/>
                  <a:gd name="connsiteY73" fmla="*/ 89079 h 233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596805" h="2331117">
                    <a:moveTo>
                      <a:pt x="386862" y="53909"/>
                    </a:moveTo>
                    <a:cubicBezTo>
                      <a:pt x="372208" y="48048"/>
                      <a:pt x="357230" y="42939"/>
                      <a:pt x="342900" y="36325"/>
                    </a:cubicBezTo>
                    <a:cubicBezTo>
                      <a:pt x="319099" y="25340"/>
                      <a:pt x="298377" y="5712"/>
                      <a:pt x="272562" y="1156"/>
                    </a:cubicBezTo>
                    <a:cubicBezTo>
                      <a:pt x="246427" y="-3456"/>
                      <a:pt x="219808" y="7017"/>
                      <a:pt x="193431" y="9948"/>
                    </a:cubicBezTo>
                    <a:cubicBezTo>
                      <a:pt x="162075" y="35033"/>
                      <a:pt x="130947" y="57280"/>
                      <a:pt x="105508" y="89079"/>
                    </a:cubicBezTo>
                    <a:cubicBezTo>
                      <a:pt x="85519" y="114065"/>
                      <a:pt x="76702" y="140928"/>
                      <a:pt x="61546" y="168209"/>
                    </a:cubicBezTo>
                    <a:cubicBezTo>
                      <a:pt x="53247" y="183148"/>
                      <a:pt x="42811" y="196886"/>
                      <a:pt x="35169" y="212171"/>
                    </a:cubicBezTo>
                    <a:cubicBezTo>
                      <a:pt x="31024" y="220460"/>
                      <a:pt x="29631" y="229870"/>
                      <a:pt x="26377" y="238548"/>
                    </a:cubicBezTo>
                    <a:cubicBezTo>
                      <a:pt x="1590" y="304648"/>
                      <a:pt x="13454" y="259208"/>
                      <a:pt x="0" y="326471"/>
                    </a:cubicBezTo>
                    <a:cubicBezTo>
                      <a:pt x="8792" y="358709"/>
                      <a:pt x="12374" y="392846"/>
                      <a:pt x="26377" y="423186"/>
                    </a:cubicBezTo>
                    <a:cubicBezTo>
                      <a:pt x="30805" y="432781"/>
                      <a:pt x="42214" y="440018"/>
                      <a:pt x="52754" y="440771"/>
                    </a:cubicBezTo>
                    <a:cubicBezTo>
                      <a:pt x="85043" y="443078"/>
                      <a:pt x="117231" y="434910"/>
                      <a:pt x="149469" y="431979"/>
                    </a:cubicBezTo>
                    <a:cubicBezTo>
                      <a:pt x="164123" y="434910"/>
                      <a:pt x="182262" y="430843"/>
                      <a:pt x="193431" y="440771"/>
                    </a:cubicBezTo>
                    <a:cubicBezTo>
                      <a:pt x="211091" y="456469"/>
                      <a:pt x="218698" y="480863"/>
                      <a:pt x="228600" y="502317"/>
                    </a:cubicBezTo>
                    <a:cubicBezTo>
                      <a:pt x="236368" y="519147"/>
                      <a:pt x="240323" y="537486"/>
                      <a:pt x="246185" y="555071"/>
                    </a:cubicBezTo>
                    <a:cubicBezTo>
                      <a:pt x="266148" y="614960"/>
                      <a:pt x="241010" y="541272"/>
                      <a:pt x="272562" y="625409"/>
                    </a:cubicBezTo>
                    <a:cubicBezTo>
                      <a:pt x="275816" y="634087"/>
                      <a:pt x="275793" y="644372"/>
                      <a:pt x="281354" y="651786"/>
                    </a:cubicBezTo>
                    <a:cubicBezTo>
                      <a:pt x="311782" y="692357"/>
                      <a:pt x="346604" y="709515"/>
                      <a:pt x="386862" y="739709"/>
                    </a:cubicBezTo>
                    <a:cubicBezTo>
                      <a:pt x="401875" y="750969"/>
                      <a:pt x="416797" y="762411"/>
                      <a:pt x="430823" y="774879"/>
                    </a:cubicBezTo>
                    <a:cubicBezTo>
                      <a:pt x="443214" y="785894"/>
                      <a:pt x="452585" y="800297"/>
                      <a:pt x="465993" y="810048"/>
                    </a:cubicBezTo>
                    <a:cubicBezTo>
                      <a:pt x="485102" y="823946"/>
                      <a:pt x="507278" y="833060"/>
                      <a:pt x="527539" y="845217"/>
                    </a:cubicBezTo>
                    <a:cubicBezTo>
                      <a:pt x="536600" y="850654"/>
                      <a:pt x="545124" y="856940"/>
                      <a:pt x="553916" y="862802"/>
                    </a:cubicBezTo>
                    <a:cubicBezTo>
                      <a:pt x="559777" y="871594"/>
                      <a:pt x="564028" y="881707"/>
                      <a:pt x="571500" y="889179"/>
                    </a:cubicBezTo>
                    <a:cubicBezTo>
                      <a:pt x="624498" y="942178"/>
                      <a:pt x="598042" y="884167"/>
                      <a:pt x="650631" y="968309"/>
                    </a:cubicBezTo>
                    <a:cubicBezTo>
                      <a:pt x="667998" y="996096"/>
                      <a:pt x="679939" y="1026925"/>
                      <a:pt x="694593" y="1056233"/>
                    </a:cubicBezTo>
                    <a:lnTo>
                      <a:pt x="720969" y="1108986"/>
                    </a:lnTo>
                    <a:cubicBezTo>
                      <a:pt x="738903" y="1144855"/>
                      <a:pt x="752488" y="1168373"/>
                      <a:pt x="764931" y="1205702"/>
                    </a:cubicBezTo>
                    <a:cubicBezTo>
                      <a:pt x="773674" y="1231930"/>
                      <a:pt x="778188" y="1267658"/>
                      <a:pt x="782516" y="1293625"/>
                    </a:cubicBezTo>
                    <a:cubicBezTo>
                      <a:pt x="779585" y="1334656"/>
                      <a:pt x="779344" y="1375968"/>
                      <a:pt x="773723" y="1416717"/>
                    </a:cubicBezTo>
                    <a:cubicBezTo>
                      <a:pt x="767597" y="1461129"/>
                      <a:pt x="747346" y="1548602"/>
                      <a:pt x="747346" y="1548602"/>
                    </a:cubicBezTo>
                    <a:cubicBezTo>
                      <a:pt x="743553" y="1601701"/>
                      <a:pt x="738651" y="1693047"/>
                      <a:pt x="729762" y="1750825"/>
                    </a:cubicBezTo>
                    <a:cubicBezTo>
                      <a:pt x="727925" y="1762768"/>
                      <a:pt x="723900" y="1774271"/>
                      <a:pt x="720969" y="1785994"/>
                    </a:cubicBezTo>
                    <a:cubicBezTo>
                      <a:pt x="718038" y="1809440"/>
                      <a:pt x="712177" y="1832704"/>
                      <a:pt x="712177" y="1856333"/>
                    </a:cubicBezTo>
                    <a:cubicBezTo>
                      <a:pt x="712177" y="1912094"/>
                      <a:pt x="711415" y="1968449"/>
                      <a:pt x="720969" y="2023386"/>
                    </a:cubicBezTo>
                    <a:cubicBezTo>
                      <a:pt x="723480" y="2037823"/>
                      <a:pt x="737610" y="2047603"/>
                      <a:pt x="747346" y="2058556"/>
                    </a:cubicBezTo>
                    <a:cubicBezTo>
                      <a:pt x="761114" y="2074045"/>
                      <a:pt x="773658" y="2091656"/>
                      <a:pt x="791308" y="2102517"/>
                    </a:cubicBezTo>
                    <a:cubicBezTo>
                      <a:pt x="812634" y="2115641"/>
                      <a:pt x="838532" y="2119263"/>
                      <a:pt x="861646" y="2128894"/>
                    </a:cubicBezTo>
                    <a:cubicBezTo>
                      <a:pt x="891392" y="2141288"/>
                      <a:pt x="897902" y="2147203"/>
                      <a:pt x="923193" y="2164063"/>
                    </a:cubicBezTo>
                    <a:cubicBezTo>
                      <a:pt x="926124" y="2175786"/>
                      <a:pt x="928164" y="2187769"/>
                      <a:pt x="931985" y="2199233"/>
                    </a:cubicBezTo>
                    <a:cubicBezTo>
                      <a:pt x="936976" y="2214206"/>
                      <a:pt x="945034" y="2228077"/>
                      <a:pt x="949569" y="2243194"/>
                    </a:cubicBezTo>
                    <a:cubicBezTo>
                      <a:pt x="953863" y="2257508"/>
                      <a:pt x="950442" y="2274483"/>
                      <a:pt x="958362" y="2287156"/>
                    </a:cubicBezTo>
                    <a:cubicBezTo>
                      <a:pt x="968739" y="2303759"/>
                      <a:pt x="1011977" y="2322756"/>
                      <a:pt x="1028700" y="2331117"/>
                    </a:cubicBezTo>
                    <a:lnTo>
                      <a:pt x="1239716" y="2322325"/>
                    </a:lnTo>
                    <a:cubicBezTo>
                      <a:pt x="1368993" y="2314490"/>
                      <a:pt x="1270884" y="2315931"/>
                      <a:pt x="1371600" y="2304740"/>
                    </a:cubicBezTo>
                    <a:cubicBezTo>
                      <a:pt x="1406675" y="2300843"/>
                      <a:pt x="1441939" y="2298879"/>
                      <a:pt x="1477108" y="2295948"/>
                    </a:cubicBezTo>
                    <a:cubicBezTo>
                      <a:pt x="1488831" y="2293017"/>
                      <a:pt x="1500658" y="2290476"/>
                      <a:pt x="1512277" y="2287156"/>
                    </a:cubicBezTo>
                    <a:cubicBezTo>
                      <a:pt x="1521188" y="2284610"/>
                      <a:pt x="1532721" y="2285483"/>
                      <a:pt x="1538654" y="2278363"/>
                    </a:cubicBezTo>
                    <a:cubicBezTo>
                      <a:pt x="1548758" y="2266239"/>
                      <a:pt x="1549181" y="2248518"/>
                      <a:pt x="1556239" y="2234402"/>
                    </a:cubicBezTo>
                    <a:cubicBezTo>
                      <a:pt x="1560965" y="2224951"/>
                      <a:pt x="1567962" y="2216817"/>
                      <a:pt x="1573823" y="2208025"/>
                    </a:cubicBezTo>
                    <a:cubicBezTo>
                      <a:pt x="1567962" y="2082002"/>
                      <a:pt x="1562756" y="1955947"/>
                      <a:pt x="1556239" y="1829956"/>
                    </a:cubicBezTo>
                    <a:cubicBezTo>
                      <a:pt x="1549642" y="1702418"/>
                      <a:pt x="1551995" y="1729917"/>
                      <a:pt x="1538654" y="1636525"/>
                    </a:cubicBezTo>
                    <a:cubicBezTo>
                      <a:pt x="1541585" y="1542740"/>
                      <a:pt x="1542514" y="1448872"/>
                      <a:pt x="1547446" y="1355171"/>
                    </a:cubicBezTo>
                    <a:cubicBezTo>
                      <a:pt x="1548383" y="1337368"/>
                      <a:pt x="1553883" y="1320088"/>
                      <a:pt x="1556239" y="1302417"/>
                    </a:cubicBezTo>
                    <a:cubicBezTo>
                      <a:pt x="1570707" y="1193909"/>
                      <a:pt x="1556618" y="1256940"/>
                      <a:pt x="1573823" y="1188117"/>
                    </a:cubicBezTo>
                    <a:cubicBezTo>
                      <a:pt x="1594005" y="976209"/>
                      <a:pt x="1609116" y="895581"/>
                      <a:pt x="1582616" y="651786"/>
                    </a:cubicBezTo>
                    <a:cubicBezTo>
                      <a:pt x="1580332" y="630776"/>
                      <a:pt x="1564353" y="611713"/>
                      <a:pt x="1547446" y="599033"/>
                    </a:cubicBezTo>
                    <a:cubicBezTo>
                      <a:pt x="1494421" y="559264"/>
                      <a:pt x="1525746" y="578428"/>
                      <a:pt x="1450731" y="546279"/>
                    </a:cubicBezTo>
                    <a:cubicBezTo>
                      <a:pt x="1386254" y="552140"/>
                      <a:pt x="1321392" y="554707"/>
                      <a:pt x="1257300" y="563863"/>
                    </a:cubicBezTo>
                    <a:cubicBezTo>
                      <a:pt x="1238950" y="566484"/>
                      <a:pt x="1222429" y="576571"/>
                      <a:pt x="1204546" y="581448"/>
                    </a:cubicBezTo>
                    <a:cubicBezTo>
                      <a:pt x="1190129" y="585380"/>
                      <a:pt x="1175239" y="587309"/>
                      <a:pt x="1160585" y="590240"/>
                    </a:cubicBezTo>
                    <a:cubicBezTo>
                      <a:pt x="1131277" y="584379"/>
                      <a:pt x="1100809" y="582708"/>
                      <a:pt x="1072662" y="572656"/>
                    </a:cubicBezTo>
                    <a:cubicBezTo>
                      <a:pt x="1058849" y="567723"/>
                      <a:pt x="1021293" y="532115"/>
                      <a:pt x="1011116" y="519902"/>
                    </a:cubicBezTo>
                    <a:cubicBezTo>
                      <a:pt x="1004351" y="511784"/>
                      <a:pt x="1000490" y="501478"/>
                      <a:pt x="993531" y="493525"/>
                    </a:cubicBezTo>
                    <a:cubicBezTo>
                      <a:pt x="948461" y="442017"/>
                      <a:pt x="952703" y="453515"/>
                      <a:pt x="896816" y="414394"/>
                    </a:cubicBezTo>
                    <a:cubicBezTo>
                      <a:pt x="841056" y="375362"/>
                      <a:pt x="883829" y="396890"/>
                      <a:pt x="817685" y="370433"/>
                    </a:cubicBezTo>
                    <a:cubicBezTo>
                      <a:pt x="779527" y="332273"/>
                      <a:pt x="764430" y="313860"/>
                      <a:pt x="712177" y="282509"/>
                    </a:cubicBezTo>
                    <a:cubicBezTo>
                      <a:pt x="697523" y="273717"/>
                      <a:pt x="681887" y="266386"/>
                      <a:pt x="668216" y="256133"/>
                    </a:cubicBezTo>
                    <a:cubicBezTo>
                      <a:pt x="658269" y="248673"/>
                      <a:pt x="651280" y="237848"/>
                      <a:pt x="641839" y="229756"/>
                    </a:cubicBezTo>
                    <a:cubicBezTo>
                      <a:pt x="630713" y="220219"/>
                      <a:pt x="617795" y="212916"/>
                      <a:pt x="606669" y="203379"/>
                    </a:cubicBezTo>
                    <a:cubicBezTo>
                      <a:pt x="577701" y="178549"/>
                      <a:pt x="569644" y="155868"/>
                      <a:pt x="527539" y="141833"/>
                    </a:cubicBezTo>
                    <a:cubicBezTo>
                      <a:pt x="509954" y="135971"/>
                      <a:pt x="492767" y="128743"/>
                      <a:pt x="474785" y="124248"/>
                    </a:cubicBezTo>
                    <a:cubicBezTo>
                      <a:pt x="436440" y="114662"/>
                      <a:pt x="387603" y="101861"/>
                      <a:pt x="351693" y="97871"/>
                    </a:cubicBezTo>
                    <a:cubicBezTo>
                      <a:pt x="325316" y="94940"/>
                      <a:pt x="299010" y="91283"/>
                      <a:pt x="272562" y="89079"/>
                    </a:cubicBezTo>
                    <a:cubicBezTo>
                      <a:pt x="263800" y="88349"/>
                      <a:pt x="254977" y="89079"/>
                      <a:pt x="246185" y="89079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06785B-264C-2018-D63A-37CF68F779D0}"/>
                  </a:ext>
                </a:extLst>
              </p:cNvPr>
              <p:cNvSpPr/>
              <p:nvPr/>
            </p:nvSpPr>
            <p:spPr>
              <a:xfrm>
                <a:off x="3733034" y="3086100"/>
                <a:ext cx="1067566" cy="1749669"/>
              </a:xfrm>
              <a:custGeom>
                <a:avLst/>
                <a:gdLst>
                  <a:gd name="connsiteX0" fmla="*/ 469689 w 1067566"/>
                  <a:gd name="connsiteY0" fmla="*/ 26377 h 1749669"/>
                  <a:gd name="connsiteX1" fmla="*/ 390558 w 1067566"/>
                  <a:gd name="connsiteY1" fmla="*/ 123092 h 1749669"/>
                  <a:gd name="connsiteX2" fmla="*/ 355389 w 1067566"/>
                  <a:gd name="connsiteY2" fmla="*/ 167054 h 1749669"/>
                  <a:gd name="connsiteX3" fmla="*/ 311428 w 1067566"/>
                  <a:gd name="connsiteY3" fmla="*/ 237392 h 1749669"/>
                  <a:gd name="connsiteX4" fmla="*/ 276258 w 1067566"/>
                  <a:gd name="connsiteY4" fmla="*/ 298938 h 1749669"/>
                  <a:gd name="connsiteX5" fmla="*/ 258674 w 1067566"/>
                  <a:gd name="connsiteY5" fmla="*/ 325315 h 1749669"/>
                  <a:gd name="connsiteX6" fmla="*/ 241089 w 1067566"/>
                  <a:gd name="connsiteY6" fmla="*/ 369277 h 1749669"/>
                  <a:gd name="connsiteX7" fmla="*/ 188335 w 1067566"/>
                  <a:gd name="connsiteY7" fmla="*/ 439615 h 1749669"/>
                  <a:gd name="connsiteX8" fmla="*/ 179543 w 1067566"/>
                  <a:gd name="connsiteY8" fmla="*/ 474785 h 1749669"/>
                  <a:gd name="connsiteX9" fmla="*/ 153166 w 1067566"/>
                  <a:gd name="connsiteY9" fmla="*/ 501162 h 1749669"/>
                  <a:gd name="connsiteX10" fmla="*/ 135581 w 1067566"/>
                  <a:gd name="connsiteY10" fmla="*/ 527538 h 1749669"/>
                  <a:gd name="connsiteX11" fmla="*/ 126789 w 1067566"/>
                  <a:gd name="connsiteY11" fmla="*/ 553915 h 1749669"/>
                  <a:gd name="connsiteX12" fmla="*/ 74035 w 1067566"/>
                  <a:gd name="connsiteY12" fmla="*/ 633046 h 1749669"/>
                  <a:gd name="connsiteX13" fmla="*/ 56451 w 1067566"/>
                  <a:gd name="connsiteY13" fmla="*/ 659423 h 1749669"/>
                  <a:gd name="connsiteX14" fmla="*/ 38866 w 1067566"/>
                  <a:gd name="connsiteY14" fmla="*/ 685800 h 1749669"/>
                  <a:gd name="connsiteX15" fmla="*/ 30074 w 1067566"/>
                  <a:gd name="connsiteY15" fmla="*/ 712177 h 1749669"/>
                  <a:gd name="connsiteX16" fmla="*/ 3697 w 1067566"/>
                  <a:gd name="connsiteY16" fmla="*/ 747346 h 1749669"/>
                  <a:gd name="connsiteX17" fmla="*/ 21281 w 1067566"/>
                  <a:gd name="connsiteY17" fmla="*/ 879231 h 1749669"/>
                  <a:gd name="connsiteX18" fmla="*/ 30074 w 1067566"/>
                  <a:gd name="connsiteY18" fmla="*/ 914400 h 1749669"/>
                  <a:gd name="connsiteX19" fmla="*/ 65243 w 1067566"/>
                  <a:gd name="connsiteY19" fmla="*/ 949569 h 1749669"/>
                  <a:gd name="connsiteX20" fmla="*/ 144374 w 1067566"/>
                  <a:gd name="connsiteY20" fmla="*/ 1011115 h 1749669"/>
                  <a:gd name="connsiteX21" fmla="*/ 205920 w 1067566"/>
                  <a:gd name="connsiteY21" fmla="*/ 1046285 h 1749669"/>
                  <a:gd name="connsiteX22" fmla="*/ 223504 w 1067566"/>
                  <a:gd name="connsiteY22" fmla="*/ 1090246 h 1749669"/>
                  <a:gd name="connsiteX23" fmla="*/ 285051 w 1067566"/>
                  <a:gd name="connsiteY23" fmla="*/ 1169377 h 1749669"/>
                  <a:gd name="connsiteX24" fmla="*/ 320220 w 1067566"/>
                  <a:gd name="connsiteY24" fmla="*/ 1248508 h 1749669"/>
                  <a:gd name="connsiteX25" fmla="*/ 329012 w 1067566"/>
                  <a:gd name="connsiteY25" fmla="*/ 1274885 h 1749669"/>
                  <a:gd name="connsiteX26" fmla="*/ 372974 w 1067566"/>
                  <a:gd name="connsiteY26" fmla="*/ 1327638 h 1749669"/>
                  <a:gd name="connsiteX27" fmla="*/ 408143 w 1067566"/>
                  <a:gd name="connsiteY27" fmla="*/ 1345223 h 1749669"/>
                  <a:gd name="connsiteX28" fmla="*/ 443312 w 1067566"/>
                  <a:gd name="connsiteY28" fmla="*/ 1371600 h 1749669"/>
                  <a:gd name="connsiteX29" fmla="*/ 540028 w 1067566"/>
                  <a:gd name="connsiteY29" fmla="*/ 1424354 h 1749669"/>
                  <a:gd name="connsiteX30" fmla="*/ 601574 w 1067566"/>
                  <a:gd name="connsiteY30" fmla="*/ 1485900 h 1749669"/>
                  <a:gd name="connsiteX31" fmla="*/ 654328 w 1067566"/>
                  <a:gd name="connsiteY31" fmla="*/ 1521069 h 1749669"/>
                  <a:gd name="connsiteX32" fmla="*/ 742251 w 1067566"/>
                  <a:gd name="connsiteY32" fmla="*/ 1582615 h 1749669"/>
                  <a:gd name="connsiteX33" fmla="*/ 803797 w 1067566"/>
                  <a:gd name="connsiteY33" fmla="*/ 1600200 h 1749669"/>
                  <a:gd name="connsiteX34" fmla="*/ 838966 w 1067566"/>
                  <a:gd name="connsiteY34" fmla="*/ 1617785 h 1749669"/>
                  <a:gd name="connsiteX35" fmla="*/ 882928 w 1067566"/>
                  <a:gd name="connsiteY35" fmla="*/ 1705708 h 1749669"/>
                  <a:gd name="connsiteX36" fmla="*/ 891720 w 1067566"/>
                  <a:gd name="connsiteY36" fmla="*/ 1732085 h 1749669"/>
                  <a:gd name="connsiteX37" fmla="*/ 918097 w 1067566"/>
                  <a:gd name="connsiteY37" fmla="*/ 1749669 h 1749669"/>
                  <a:gd name="connsiteX38" fmla="*/ 953266 w 1067566"/>
                  <a:gd name="connsiteY38" fmla="*/ 1714500 h 1749669"/>
                  <a:gd name="connsiteX39" fmla="*/ 962058 w 1067566"/>
                  <a:gd name="connsiteY39" fmla="*/ 1679331 h 1749669"/>
                  <a:gd name="connsiteX40" fmla="*/ 970851 w 1067566"/>
                  <a:gd name="connsiteY40" fmla="*/ 1257300 h 1749669"/>
                  <a:gd name="connsiteX41" fmla="*/ 997228 w 1067566"/>
                  <a:gd name="connsiteY41" fmla="*/ 1046285 h 1749669"/>
                  <a:gd name="connsiteX42" fmla="*/ 1006020 w 1067566"/>
                  <a:gd name="connsiteY42" fmla="*/ 975946 h 1749669"/>
                  <a:gd name="connsiteX43" fmla="*/ 1014812 w 1067566"/>
                  <a:gd name="connsiteY43" fmla="*/ 931985 h 1749669"/>
                  <a:gd name="connsiteX44" fmla="*/ 1023604 w 1067566"/>
                  <a:gd name="connsiteY44" fmla="*/ 870438 h 1749669"/>
                  <a:gd name="connsiteX45" fmla="*/ 1032397 w 1067566"/>
                  <a:gd name="connsiteY45" fmla="*/ 826477 h 1749669"/>
                  <a:gd name="connsiteX46" fmla="*/ 1049981 w 1067566"/>
                  <a:gd name="connsiteY46" fmla="*/ 703385 h 1749669"/>
                  <a:gd name="connsiteX47" fmla="*/ 1067566 w 1067566"/>
                  <a:gd name="connsiteY47" fmla="*/ 589085 h 1749669"/>
                  <a:gd name="connsiteX48" fmla="*/ 1058774 w 1067566"/>
                  <a:gd name="connsiteY48" fmla="*/ 123092 h 1749669"/>
                  <a:gd name="connsiteX49" fmla="*/ 1049981 w 1067566"/>
                  <a:gd name="connsiteY49" fmla="*/ 52754 h 1749669"/>
                  <a:gd name="connsiteX50" fmla="*/ 1032397 w 1067566"/>
                  <a:gd name="connsiteY50" fmla="*/ 17585 h 1749669"/>
                  <a:gd name="connsiteX51" fmla="*/ 847758 w 1067566"/>
                  <a:gd name="connsiteY51" fmla="*/ 35169 h 1749669"/>
                  <a:gd name="connsiteX52" fmla="*/ 689497 w 1067566"/>
                  <a:gd name="connsiteY52" fmla="*/ 17585 h 1749669"/>
                  <a:gd name="connsiteX53" fmla="*/ 663120 w 1067566"/>
                  <a:gd name="connsiteY53" fmla="*/ 8792 h 1749669"/>
                  <a:gd name="connsiteX54" fmla="*/ 627951 w 1067566"/>
                  <a:gd name="connsiteY54" fmla="*/ 0 h 1749669"/>
                  <a:gd name="connsiteX55" fmla="*/ 548820 w 1067566"/>
                  <a:gd name="connsiteY55" fmla="*/ 17585 h 1749669"/>
                  <a:gd name="connsiteX56" fmla="*/ 522443 w 1067566"/>
                  <a:gd name="connsiteY56" fmla="*/ 43962 h 1749669"/>
                  <a:gd name="connsiteX57" fmla="*/ 487274 w 1067566"/>
                  <a:gd name="connsiteY57" fmla="*/ 52754 h 1749669"/>
                  <a:gd name="connsiteX58" fmla="*/ 452104 w 1067566"/>
                  <a:gd name="connsiteY58" fmla="*/ 79131 h 1749669"/>
                  <a:gd name="connsiteX59" fmla="*/ 372974 w 1067566"/>
                  <a:gd name="connsiteY59" fmla="*/ 167054 h 1749669"/>
                  <a:gd name="connsiteX60" fmla="*/ 346597 w 1067566"/>
                  <a:gd name="connsiteY60" fmla="*/ 193431 h 1749669"/>
                  <a:gd name="connsiteX61" fmla="*/ 329012 w 1067566"/>
                  <a:gd name="connsiteY61" fmla="*/ 237392 h 174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67566" h="1749669">
                    <a:moveTo>
                      <a:pt x="469689" y="26377"/>
                    </a:moveTo>
                    <a:lnTo>
                      <a:pt x="390558" y="123092"/>
                    </a:lnTo>
                    <a:cubicBezTo>
                      <a:pt x="378724" y="137657"/>
                      <a:pt x="365335" y="151140"/>
                      <a:pt x="355389" y="167054"/>
                    </a:cubicBezTo>
                    <a:cubicBezTo>
                      <a:pt x="340735" y="190500"/>
                      <a:pt x="325146" y="213386"/>
                      <a:pt x="311428" y="237392"/>
                    </a:cubicBezTo>
                    <a:cubicBezTo>
                      <a:pt x="299705" y="257907"/>
                      <a:pt x="288415" y="278677"/>
                      <a:pt x="276258" y="298938"/>
                    </a:cubicBezTo>
                    <a:cubicBezTo>
                      <a:pt x="270821" y="307999"/>
                      <a:pt x="263400" y="315864"/>
                      <a:pt x="258674" y="325315"/>
                    </a:cubicBezTo>
                    <a:cubicBezTo>
                      <a:pt x="251616" y="339432"/>
                      <a:pt x="248147" y="355160"/>
                      <a:pt x="241089" y="369277"/>
                    </a:cubicBezTo>
                    <a:cubicBezTo>
                      <a:pt x="219240" y="412975"/>
                      <a:pt x="218846" y="409104"/>
                      <a:pt x="188335" y="439615"/>
                    </a:cubicBezTo>
                    <a:cubicBezTo>
                      <a:pt x="185404" y="451338"/>
                      <a:pt x="185538" y="464293"/>
                      <a:pt x="179543" y="474785"/>
                    </a:cubicBezTo>
                    <a:cubicBezTo>
                      <a:pt x="173374" y="485581"/>
                      <a:pt x="161126" y="491610"/>
                      <a:pt x="153166" y="501162"/>
                    </a:cubicBezTo>
                    <a:cubicBezTo>
                      <a:pt x="146401" y="509280"/>
                      <a:pt x="141443" y="518746"/>
                      <a:pt x="135581" y="527538"/>
                    </a:cubicBezTo>
                    <a:cubicBezTo>
                      <a:pt x="132650" y="536330"/>
                      <a:pt x="131290" y="545813"/>
                      <a:pt x="126789" y="553915"/>
                    </a:cubicBezTo>
                    <a:cubicBezTo>
                      <a:pt x="126781" y="553930"/>
                      <a:pt x="82832" y="619850"/>
                      <a:pt x="74035" y="633046"/>
                    </a:cubicBezTo>
                    <a:lnTo>
                      <a:pt x="56451" y="659423"/>
                    </a:lnTo>
                    <a:lnTo>
                      <a:pt x="38866" y="685800"/>
                    </a:lnTo>
                    <a:cubicBezTo>
                      <a:pt x="35935" y="694592"/>
                      <a:pt x="34672" y="704130"/>
                      <a:pt x="30074" y="712177"/>
                    </a:cubicBezTo>
                    <a:cubicBezTo>
                      <a:pt x="22804" y="724900"/>
                      <a:pt x="5515" y="732805"/>
                      <a:pt x="3697" y="747346"/>
                    </a:cubicBezTo>
                    <a:cubicBezTo>
                      <a:pt x="-6673" y="830303"/>
                      <a:pt x="6564" y="827721"/>
                      <a:pt x="21281" y="879231"/>
                    </a:cubicBezTo>
                    <a:cubicBezTo>
                      <a:pt x="24601" y="890850"/>
                      <a:pt x="23669" y="904153"/>
                      <a:pt x="30074" y="914400"/>
                    </a:cubicBezTo>
                    <a:cubicBezTo>
                      <a:pt x="38861" y="928459"/>
                      <a:pt x="52587" y="938860"/>
                      <a:pt x="65243" y="949569"/>
                    </a:cubicBezTo>
                    <a:cubicBezTo>
                      <a:pt x="90752" y="971154"/>
                      <a:pt x="117888" y="990741"/>
                      <a:pt x="144374" y="1011115"/>
                    </a:cubicBezTo>
                    <a:cubicBezTo>
                      <a:pt x="185079" y="1042427"/>
                      <a:pt x="166829" y="1033254"/>
                      <a:pt x="205920" y="1046285"/>
                    </a:cubicBezTo>
                    <a:cubicBezTo>
                      <a:pt x="211781" y="1060939"/>
                      <a:pt x="214969" y="1076970"/>
                      <a:pt x="223504" y="1090246"/>
                    </a:cubicBezTo>
                    <a:cubicBezTo>
                      <a:pt x="241574" y="1118355"/>
                      <a:pt x="285051" y="1169377"/>
                      <a:pt x="285051" y="1169377"/>
                    </a:cubicBezTo>
                    <a:cubicBezTo>
                      <a:pt x="330416" y="1305477"/>
                      <a:pt x="278420" y="1164909"/>
                      <a:pt x="320220" y="1248508"/>
                    </a:cubicBezTo>
                    <a:cubicBezTo>
                      <a:pt x="324365" y="1256797"/>
                      <a:pt x="324867" y="1266596"/>
                      <a:pt x="329012" y="1274885"/>
                    </a:cubicBezTo>
                    <a:cubicBezTo>
                      <a:pt x="337581" y="1292023"/>
                      <a:pt x="357849" y="1316835"/>
                      <a:pt x="372974" y="1327638"/>
                    </a:cubicBezTo>
                    <a:cubicBezTo>
                      <a:pt x="383639" y="1335256"/>
                      <a:pt x="397029" y="1338276"/>
                      <a:pt x="408143" y="1345223"/>
                    </a:cubicBezTo>
                    <a:cubicBezTo>
                      <a:pt x="420569" y="1352990"/>
                      <a:pt x="430746" y="1364061"/>
                      <a:pt x="443312" y="1371600"/>
                    </a:cubicBezTo>
                    <a:cubicBezTo>
                      <a:pt x="470540" y="1387937"/>
                      <a:pt x="514682" y="1403233"/>
                      <a:pt x="540028" y="1424354"/>
                    </a:cubicBezTo>
                    <a:cubicBezTo>
                      <a:pt x="562316" y="1442928"/>
                      <a:pt x="577434" y="1469807"/>
                      <a:pt x="601574" y="1485900"/>
                    </a:cubicBezTo>
                    <a:cubicBezTo>
                      <a:pt x="619159" y="1497623"/>
                      <a:pt x="637236" y="1508639"/>
                      <a:pt x="654328" y="1521069"/>
                    </a:cubicBezTo>
                    <a:cubicBezTo>
                      <a:pt x="700960" y="1554983"/>
                      <a:pt x="691917" y="1557448"/>
                      <a:pt x="742251" y="1582615"/>
                    </a:cubicBezTo>
                    <a:cubicBezTo>
                      <a:pt x="754869" y="1588924"/>
                      <a:pt x="792523" y="1597382"/>
                      <a:pt x="803797" y="1600200"/>
                    </a:cubicBezTo>
                    <a:cubicBezTo>
                      <a:pt x="815520" y="1606062"/>
                      <a:pt x="831102" y="1607300"/>
                      <a:pt x="838966" y="1617785"/>
                    </a:cubicBezTo>
                    <a:cubicBezTo>
                      <a:pt x="858626" y="1643999"/>
                      <a:pt x="872567" y="1674622"/>
                      <a:pt x="882928" y="1705708"/>
                    </a:cubicBezTo>
                    <a:cubicBezTo>
                      <a:pt x="885859" y="1714500"/>
                      <a:pt x="885930" y="1724848"/>
                      <a:pt x="891720" y="1732085"/>
                    </a:cubicBezTo>
                    <a:cubicBezTo>
                      <a:pt x="898321" y="1740336"/>
                      <a:pt x="909305" y="1743808"/>
                      <a:pt x="918097" y="1749669"/>
                    </a:cubicBezTo>
                    <a:cubicBezTo>
                      <a:pt x="929820" y="1737946"/>
                      <a:pt x="944479" y="1728559"/>
                      <a:pt x="953266" y="1714500"/>
                    </a:cubicBezTo>
                    <a:cubicBezTo>
                      <a:pt x="959670" y="1704253"/>
                      <a:pt x="961594" y="1691406"/>
                      <a:pt x="962058" y="1679331"/>
                    </a:cubicBezTo>
                    <a:cubicBezTo>
                      <a:pt x="967466" y="1538727"/>
                      <a:pt x="966163" y="1397929"/>
                      <a:pt x="970851" y="1257300"/>
                    </a:cubicBezTo>
                    <a:cubicBezTo>
                      <a:pt x="974199" y="1156855"/>
                      <a:pt x="982332" y="1145591"/>
                      <a:pt x="997228" y="1046285"/>
                    </a:cubicBezTo>
                    <a:cubicBezTo>
                      <a:pt x="1000733" y="1022918"/>
                      <a:pt x="1002427" y="999300"/>
                      <a:pt x="1006020" y="975946"/>
                    </a:cubicBezTo>
                    <a:cubicBezTo>
                      <a:pt x="1008292" y="961176"/>
                      <a:pt x="1012355" y="946726"/>
                      <a:pt x="1014812" y="931985"/>
                    </a:cubicBezTo>
                    <a:cubicBezTo>
                      <a:pt x="1018219" y="911543"/>
                      <a:pt x="1020197" y="890880"/>
                      <a:pt x="1023604" y="870438"/>
                    </a:cubicBezTo>
                    <a:cubicBezTo>
                      <a:pt x="1026061" y="855697"/>
                      <a:pt x="1030066" y="841238"/>
                      <a:pt x="1032397" y="826477"/>
                    </a:cubicBezTo>
                    <a:cubicBezTo>
                      <a:pt x="1038861" y="785537"/>
                      <a:pt x="1043907" y="744385"/>
                      <a:pt x="1049981" y="703385"/>
                    </a:cubicBezTo>
                    <a:cubicBezTo>
                      <a:pt x="1055630" y="665253"/>
                      <a:pt x="1067566" y="589085"/>
                      <a:pt x="1067566" y="589085"/>
                    </a:cubicBezTo>
                    <a:cubicBezTo>
                      <a:pt x="1064635" y="433754"/>
                      <a:pt x="1063865" y="278367"/>
                      <a:pt x="1058774" y="123092"/>
                    </a:cubicBezTo>
                    <a:cubicBezTo>
                      <a:pt x="1058000" y="99476"/>
                      <a:pt x="1055712" y="75677"/>
                      <a:pt x="1049981" y="52754"/>
                    </a:cubicBezTo>
                    <a:cubicBezTo>
                      <a:pt x="1046802" y="40039"/>
                      <a:pt x="1038258" y="29308"/>
                      <a:pt x="1032397" y="17585"/>
                    </a:cubicBezTo>
                    <a:cubicBezTo>
                      <a:pt x="970851" y="23446"/>
                      <a:pt x="909556" y="33351"/>
                      <a:pt x="847758" y="35169"/>
                    </a:cubicBezTo>
                    <a:cubicBezTo>
                      <a:pt x="804994" y="36427"/>
                      <a:pt x="737126" y="29493"/>
                      <a:pt x="689497" y="17585"/>
                    </a:cubicBezTo>
                    <a:cubicBezTo>
                      <a:pt x="680506" y="15337"/>
                      <a:pt x="672031" y="11338"/>
                      <a:pt x="663120" y="8792"/>
                    </a:cubicBezTo>
                    <a:cubicBezTo>
                      <a:pt x="651501" y="5472"/>
                      <a:pt x="639674" y="2931"/>
                      <a:pt x="627951" y="0"/>
                    </a:cubicBezTo>
                    <a:cubicBezTo>
                      <a:pt x="601574" y="5862"/>
                      <a:pt x="573762" y="7192"/>
                      <a:pt x="548820" y="17585"/>
                    </a:cubicBezTo>
                    <a:cubicBezTo>
                      <a:pt x="537342" y="22367"/>
                      <a:pt x="533239" y="37793"/>
                      <a:pt x="522443" y="43962"/>
                    </a:cubicBezTo>
                    <a:cubicBezTo>
                      <a:pt x="511951" y="49957"/>
                      <a:pt x="498997" y="49823"/>
                      <a:pt x="487274" y="52754"/>
                    </a:cubicBezTo>
                    <a:cubicBezTo>
                      <a:pt x="475551" y="61546"/>
                      <a:pt x="463132" y="69481"/>
                      <a:pt x="452104" y="79131"/>
                    </a:cubicBezTo>
                    <a:cubicBezTo>
                      <a:pt x="414568" y="111975"/>
                      <a:pt x="408469" y="127121"/>
                      <a:pt x="372974" y="167054"/>
                    </a:cubicBezTo>
                    <a:cubicBezTo>
                      <a:pt x="364713" y="176348"/>
                      <a:pt x="355389" y="184639"/>
                      <a:pt x="346597" y="193431"/>
                    </a:cubicBezTo>
                    <a:cubicBezTo>
                      <a:pt x="335732" y="226025"/>
                      <a:pt x="341949" y="211518"/>
                      <a:pt x="329012" y="237392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FAD0BB-D851-75AE-0503-0ED00DED09E0}"/>
                </a:ext>
              </a:extLst>
            </p:cNvPr>
            <p:cNvGrpSpPr/>
            <p:nvPr/>
          </p:nvGrpSpPr>
          <p:grpSpPr>
            <a:xfrm>
              <a:off x="826933" y="1827839"/>
              <a:ext cx="1965168" cy="2357246"/>
              <a:chOff x="886566" y="2038908"/>
              <a:chExt cx="1965168" cy="2357246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8FB6D2E-DCB2-654C-B3DA-A6B26246181D}"/>
                  </a:ext>
                </a:extLst>
              </p:cNvPr>
              <p:cNvCxnSpPr>
                <a:stCxn id="26" idx="2"/>
                <a:endCxn id="23" idx="1"/>
              </p:cNvCxnSpPr>
              <p:nvPr/>
            </p:nvCxnSpPr>
            <p:spPr>
              <a:xfrm flipH="1">
                <a:off x="1275170" y="2685239"/>
                <a:ext cx="593980" cy="17109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D1E7B50-2F55-6F7D-F421-4863AB80F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1459" y="2644135"/>
                <a:ext cx="231769" cy="4795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025463-5906-BE1B-4CF8-14FB9B32B960}"/>
                  </a:ext>
                </a:extLst>
              </p:cNvPr>
              <p:cNvSpPr txBox="1"/>
              <p:nvPr/>
            </p:nvSpPr>
            <p:spPr>
              <a:xfrm>
                <a:off x="886566" y="2038908"/>
                <a:ext cx="1965168" cy="646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Habitat that could support vireo!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76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6CD058-A473-512B-1467-0CD2270EC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8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2A0CD-B873-3C3D-F3FA-6856DB39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03" y="5448300"/>
            <a:ext cx="9609993" cy="906280"/>
          </a:xfrm>
          <a:solidFill>
            <a:schemeClr val="bg1">
              <a:lumMod val="95000"/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Study: Performance of habitat suitability models for the endangered black-capped vireo built with remotely sensed data.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Wilsey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et al., 2011.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9BF50A-4806-7B17-C676-3F9D83190C93}"/>
              </a:ext>
            </a:extLst>
          </p:cNvPr>
          <p:cNvSpPr txBox="1">
            <a:spLocks/>
          </p:cNvSpPr>
          <p:nvPr/>
        </p:nvSpPr>
        <p:spPr bwMode="black">
          <a:xfrm>
            <a:off x="4240823" y="503420"/>
            <a:ext cx="3710354" cy="16459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tx1"/>
                </a:solidFill>
              </a:rPr>
              <a:t>Questions?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Motivation for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123556"/>
            <a:ext cx="8779512" cy="33188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Identifying suitable habitats is critical to endangered species management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Veg structure &amp; composition are strong determinants of habitat suitability for birds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Black-capped vireo—an endangered bird with a small breeding range in central TX.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LiDAR is becoming readily available—curious if LiDAR-derived measures of vegetation structure can improve habitat suitability models for the black-capped vireo in Fort Hood. </a:t>
            </a:r>
          </a:p>
        </p:txBody>
      </p:sp>
    </p:spTree>
    <p:extLst>
      <p:ext uri="{BB962C8B-B14F-4D97-AF65-F5344CB8AC3E}">
        <p14:creationId xmlns:p14="http://schemas.microsoft.com/office/powerpoint/2010/main" val="217754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What did the study 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07931"/>
            <a:ext cx="8779512" cy="3490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Identified potential vireo habitat in Fort Hood using aerial imagery</a:t>
            </a:r>
          </a:p>
          <a:p>
            <a:r>
              <a:rPr lang="en-US" dirty="0">
                <a:solidFill>
                  <a:srgbClr val="404040"/>
                </a:solidFill>
              </a:rPr>
              <a:t>Surveyed these areas on foot—GPS locations of males recorded</a:t>
            </a:r>
          </a:p>
          <a:p>
            <a:r>
              <a:rPr lang="en-US" dirty="0">
                <a:solidFill>
                  <a:srgbClr val="404040"/>
                </a:solidFill>
              </a:rPr>
              <a:t>Constructed DEM using LiDAR point cloud</a:t>
            </a:r>
          </a:p>
          <a:p>
            <a:r>
              <a:rPr lang="en-US" dirty="0">
                <a:solidFill>
                  <a:srgbClr val="404040"/>
                </a:solidFill>
              </a:rPr>
              <a:t>Generated four LiDAR-derived variables for measuring vireo habitat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Mean height woody veg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Percent cover woody veg (1 – 30m tall)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Percent cover woody veg (1 – 3 m tall)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Total edge length</a:t>
            </a:r>
          </a:p>
          <a:p>
            <a:r>
              <a:rPr lang="en-US" dirty="0">
                <a:solidFill>
                  <a:srgbClr val="404040"/>
                </a:solidFill>
              </a:rPr>
              <a:t>Manually delineated veg patches using 0.35m resolution orthophotos</a:t>
            </a:r>
          </a:p>
          <a:p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5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What did the study do?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07931"/>
            <a:ext cx="8779512" cy="3464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Pulled soil data from the NRCS soils database</a:t>
            </a:r>
          </a:p>
          <a:p>
            <a:r>
              <a:rPr lang="en-US" dirty="0">
                <a:solidFill>
                  <a:srgbClr val="404040"/>
                </a:solidFill>
              </a:rPr>
              <a:t>Converted LiDAR, veg, and soil layers to raster grids at six spatial resolutions (10 – 500m)</a:t>
            </a:r>
          </a:p>
          <a:p>
            <a:r>
              <a:rPr lang="en-US" dirty="0">
                <a:solidFill>
                  <a:srgbClr val="404040"/>
                </a:solidFill>
              </a:rPr>
              <a:t>Constructed habitat suitability models (HSM) using the Random Forest algorithm</a:t>
            </a:r>
          </a:p>
          <a:p>
            <a:r>
              <a:rPr lang="en-US" dirty="0">
                <a:solidFill>
                  <a:srgbClr val="404040"/>
                </a:solidFill>
              </a:rPr>
              <a:t>Identified best-performing resolution for each data class, then constructed final models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Structure + Composition: 81% accuracy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Structure + Soil Depth: 80% accuracy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Composition + Soil Depth: 80% accuracy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Structure + Composition + Soil Depth: 82% accuracy</a:t>
            </a:r>
          </a:p>
          <a:p>
            <a:r>
              <a:rPr lang="en-US" dirty="0">
                <a:solidFill>
                  <a:srgbClr val="404040"/>
                </a:solidFill>
              </a:rPr>
              <a:t>Calculated variable importance in addition to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43654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What did they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78269"/>
            <a:ext cx="8779512" cy="3385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Remotely sensed data products can be used effectively to scale up HSM predictions</a:t>
            </a:r>
          </a:p>
          <a:p>
            <a:r>
              <a:rPr lang="en-US" dirty="0">
                <a:solidFill>
                  <a:srgbClr val="404040"/>
                </a:solidFill>
              </a:rPr>
              <a:t>The 25-m resolution HSM performed best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Finer resolution may not capture grass and shrub patchiness associated with vireos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Aggregation to coarser resolutions likely introduces errors in the model</a:t>
            </a:r>
          </a:p>
          <a:p>
            <a:r>
              <a:rPr lang="en-US" dirty="0">
                <a:solidFill>
                  <a:srgbClr val="404040"/>
                </a:solidFill>
              </a:rPr>
              <a:t>Results suggest that in central TX, the veg composition is a more important predictor of vireo occupancy than structural (i.e., LiDAR-derived) attributes</a:t>
            </a:r>
          </a:p>
          <a:p>
            <a:r>
              <a:rPr lang="en-US" b="1" dirty="0">
                <a:solidFill>
                  <a:srgbClr val="404040"/>
                </a:solidFill>
              </a:rPr>
              <a:t>A map based on vegetation composition is more suitable for conservation action because it identifies areas of current and potential habitat</a:t>
            </a:r>
          </a:p>
        </p:txBody>
      </p:sp>
    </p:spTree>
    <p:extLst>
      <p:ext uri="{BB962C8B-B14F-4D97-AF65-F5344CB8AC3E}">
        <p14:creationId xmlns:p14="http://schemas.microsoft.com/office/powerpoint/2010/main" val="6131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How’s it differ from classwork?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This study only looked at LiDAR data from one time, whereas most of what we’ve done in class deals with change detection before and after some event. 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Furthermore, we’ve mostly focused on ground position change, whereas this study used LiDAR to derive metrics of vegetation structure (disregarding ground returns)</a:t>
            </a:r>
          </a:p>
        </p:txBody>
      </p:sp>
    </p:spTree>
    <p:extLst>
      <p:ext uri="{BB962C8B-B14F-4D97-AF65-F5344CB8AC3E}">
        <p14:creationId xmlns:p14="http://schemas.microsoft.com/office/powerpoint/2010/main" val="287196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0671-300C-6FC6-A690-A144451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FF6B-9C06-CC04-AB58-83894E6D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404040"/>
                </a:solidFill>
              </a:rPr>
              <a:t>Background</a:t>
            </a:r>
            <a:r>
              <a:rPr lang="en-US" dirty="0">
                <a:solidFill>
                  <a:srgbClr val="404040"/>
                </a:solidFill>
              </a:rPr>
              <a:t>: Jack Mountain fire burned 11,380 acres across Fort Hood combined (2011)</a:t>
            </a:r>
          </a:p>
          <a:p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Their study concluded that a map of vegetation composition is more suitable for conservation action, but mapping vegetation is time-consuming and dataset quality is iffy. </a:t>
            </a:r>
          </a:p>
          <a:p>
            <a:pPr marL="0" indent="0">
              <a:buNone/>
            </a:pPr>
            <a:endParaRPr lang="en-US" u="sng" dirty="0">
              <a:solidFill>
                <a:srgbClr val="404040"/>
              </a:solidFill>
            </a:endParaRPr>
          </a:p>
          <a:p>
            <a:r>
              <a:rPr lang="en-US" u="sng" dirty="0">
                <a:solidFill>
                  <a:srgbClr val="404040"/>
                </a:solidFill>
              </a:rPr>
              <a:t>Hypothesis</a:t>
            </a:r>
            <a:r>
              <a:rPr lang="en-US" dirty="0">
                <a:solidFill>
                  <a:srgbClr val="404040"/>
                </a:solidFill>
              </a:rPr>
              <a:t>:  Before and after 2D canopy height models can be differenced to</a:t>
            </a:r>
            <a:r>
              <a:rPr lang="en-US" b="1" dirty="0">
                <a:solidFill>
                  <a:srgbClr val="404040"/>
                </a:solidFill>
              </a:rPr>
              <a:t> quickly </a:t>
            </a:r>
            <a:r>
              <a:rPr lang="en-US" dirty="0">
                <a:solidFill>
                  <a:srgbClr val="404040"/>
                </a:solidFill>
              </a:rPr>
              <a:t>assess spatially explicit impacts of natural disasters on vegetation communities, which can be used to make inferences about where endangered species that require early-successional communities to survive (e.g., black-capped vireo). </a:t>
            </a:r>
          </a:p>
        </p:txBody>
      </p:sp>
    </p:spTree>
    <p:extLst>
      <p:ext uri="{BB962C8B-B14F-4D97-AF65-F5344CB8AC3E}">
        <p14:creationId xmlns:p14="http://schemas.microsoft.com/office/powerpoint/2010/main" val="8566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3E2E-31E7-C6D0-6CE9-3047D5B6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5" y="1290025"/>
            <a:ext cx="3742663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Fort Hood - 2011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D2908F-9187-9AAF-74A3-DD026F66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2858703"/>
            <a:ext cx="3856963" cy="3366251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Months before Jack Mtn fire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Data includes: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LiDAR-derived DEM </a:t>
            </a:r>
          </a:p>
          <a:p>
            <a:pPr lvl="2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Ground returns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LiDAR-derived DSM </a:t>
            </a:r>
          </a:p>
          <a:p>
            <a:pPr lvl="2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First returns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LiDAR-derived Canopy Height</a:t>
            </a:r>
          </a:p>
          <a:p>
            <a:pPr lvl="2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 DSM – DEM (first – ground)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7F97FE-A7A1-136D-BFD8-F6BA1A95C4CD}"/>
              </a:ext>
            </a:extLst>
          </p:cNvPr>
          <p:cNvGrpSpPr/>
          <p:nvPr/>
        </p:nvGrpSpPr>
        <p:grpSpPr>
          <a:xfrm>
            <a:off x="4824065" y="0"/>
            <a:ext cx="7359143" cy="6858000"/>
            <a:chOff x="52008" y="0"/>
            <a:chExt cx="7359143" cy="6858000"/>
          </a:xfrm>
        </p:grpSpPr>
        <p:pic>
          <p:nvPicPr>
            <p:cNvPr id="17" name="Picture 16" descr="Map&#10;&#10;Description automatically generated">
              <a:extLst>
                <a:ext uri="{FF2B5EF4-FFF2-40B4-BE49-F238E27FC236}">
                  <a16:creationId xmlns:a16="http://schemas.microsoft.com/office/drawing/2014/main" id="{E873D24B-9D63-AC75-D345-9836AC8FA9A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2008" y="0"/>
              <a:ext cx="2454031" cy="6858000"/>
            </a:xfrm>
            <a:prstGeom prst="rect">
              <a:avLst/>
            </a:prstGeom>
          </p:spPr>
        </p:pic>
        <p:pic>
          <p:nvPicPr>
            <p:cNvPr id="19" name="Picture 18" descr="Chart, scatter chart&#10;&#10;Description automatically generated">
              <a:extLst>
                <a:ext uri="{FF2B5EF4-FFF2-40B4-BE49-F238E27FC236}">
                  <a16:creationId xmlns:a16="http://schemas.microsoft.com/office/drawing/2014/main" id="{45BD9F21-BA84-4EED-7B83-4A64CD6A8DE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0"/>
              <a:ext cx="2454031" cy="6858000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D9027740-301D-F64C-EAD7-9AD968FDEDE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957120" y="0"/>
              <a:ext cx="245403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69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43EE4E4-4F6E-4D0C-8241-7422485C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3E2E-31E7-C6D0-6CE9-3047D5B6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995" y="1290025"/>
            <a:ext cx="3988106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Autofit/>
          </a:bodyPr>
          <a:lstStyle/>
          <a:p>
            <a:r>
              <a:rPr lang="en-US" dirty="0"/>
              <a:t>Fort Hood - 2017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CDFF21-67C6-4C4C-9A1C-C7726D3D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F8D60-BC6F-4B41-9481-5F49C96A1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D2908F-9187-9AAF-74A3-DD026F66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994" y="2858703"/>
            <a:ext cx="3988105" cy="304254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Gill Sans MT" panose="020B0502020104020203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Six years after Jack Mtn Fire</a:t>
            </a:r>
          </a:p>
          <a:p>
            <a:pPr>
              <a:buClr>
                <a:schemeClr val="bg1"/>
              </a:buClr>
              <a:buFont typeface="Gill Sans MT" panose="020B0502020104020203" pitchFamily="34" charset="0"/>
              <a:buChar char="•"/>
            </a:pPr>
            <a:endParaRPr lang="en-US" b="1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Gill Sans MT" panose="020B0502020104020203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Same 3 LiDAR-derived datasets</a:t>
            </a:r>
          </a:p>
          <a:p>
            <a:pPr lvl="1">
              <a:buClr>
                <a:schemeClr val="bg1"/>
              </a:buClr>
              <a:buFont typeface="Gill Sans MT" panose="020B0502020104020203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DEM - After</a:t>
            </a:r>
          </a:p>
          <a:p>
            <a:pPr lvl="1">
              <a:buClr>
                <a:schemeClr val="bg1"/>
              </a:buClr>
              <a:buFont typeface="Gill Sans MT" panose="020B0502020104020203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DSM - After</a:t>
            </a:r>
          </a:p>
          <a:p>
            <a:pPr lvl="1">
              <a:buClr>
                <a:schemeClr val="bg1"/>
              </a:buClr>
              <a:buFont typeface="Gill Sans MT" panose="020B0502020104020203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CHM - After</a:t>
            </a:r>
          </a:p>
          <a:p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6E2C2B-50B8-8941-AE85-D9F867EA8691}"/>
              </a:ext>
            </a:extLst>
          </p:cNvPr>
          <p:cNvGrpSpPr/>
          <p:nvPr/>
        </p:nvGrpSpPr>
        <p:grpSpPr>
          <a:xfrm>
            <a:off x="8792" y="-2"/>
            <a:ext cx="7363477" cy="6847097"/>
            <a:chOff x="0" y="-2"/>
            <a:chExt cx="7363477" cy="68470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DBB1BA-C8A5-8F97-7C36-828BB3D84909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0" y="-2"/>
              <a:ext cx="2454031" cy="6847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F15F1E-923B-4C91-A2F0-8D04334F74D9}"/>
                </a:ext>
              </a:extLst>
            </p:cNvPr>
            <p:cNvPicPr/>
            <p:nvPr/>
          </p:nvPicPr>
          <p:blipFill>
            <a:blip r:embed="rId3"/>
            <a:srcRect/>
            <a:stretch/>
          </p:blipFill>
          <p:spPr>
            <a:xfrm>
              <a:off x="2454395" y="-2"/>
              <a:ext cx="2454031" cy="68470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8AF3DD-607D-419F-78C4-60CF35A29661}"/>
                </a:ext>
              </a:extLst>
            </p:cNvPr>
            <p:cNvPicPr/>
            <p:nvPr/>
          </p:nvPicPr>
          <p:blipFill>
            <a:blip r:embed="rId4"/>
            <a:srcRect/>
            <a:stretch/>
          </p:blipFill>
          <p:spPr>
            <a:xfrm>
              <a:off x="4909446" y="-2"/>
              <a:ext cx="2454031" cy="6847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028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790</TotalTime>
  <Words>768</Words>
  <Application>Microsoft Office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Improving Habitat suitability models for endangered species using remotely sensed data</vt:lpstr>
      <vt:lpstr>Motivation for Study</vt:lpstr>
      <vt:lpstr>What did the study do?</vt:lpstr>
      <vt:lpstr>What did the study do? Continued</vt:lpstr>
      <vt:lpstr>What did they learn?</vt:lpstr>
      <vt:lpstr>How’s it differ from classwork?</vt:lpstr>
      <vt:lpstr>What did I do?</vt:lpstr>
      <vt:lpstr>Fort Hood - 2011</vt:lpstr>
      <vt:lpstr>Fort Hood - 2017</vt:lpstr>
      <vt:lpstr>Canopy Height Difference</vt:lpstr>
      <vt:lpstr>Conclusion</vt:lpstr>
      <vt:lpstr>Study: Performance of habitat suitability models for the endangered black-capped vireo built with remotely sensed data. Wilsey et al., 2011. </vt:lpstr>
    </vt:vector>
  </TitlesOfParts>
  <Company>LSU AgCenter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Habitat suitability models for endangered species using remotely sensed data</dc:title>
  <dc:creator>Zachary J Loken</dc:creator>
  <cp:lastModifiedBy>Zachary J Loken</cp:lastModifiedBy>
  <cp:revision>37</cp:revision>
  <dcterms:created xsi:type="dcterms:W3CDTF">2023-03-29T03:09:53Z</dcterms:created>
  <dcterms:modified xsi:type="dcterms:W3CDTF">2023-03-30T17:39:02Z</dcterms:modified>
</cp:coreProperties>
</file>